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853" r:id="rId2"/>
    <p:sldId id="1029" r:id="rId3"/>
    <p:sldId id="1030" r:id="rId4"/>
    <p:sldId id="1031" r:id="rId5"/>
    <p:sldId id="1032" r:id="rId6"/>
    <p:sldId id="1033" r:id="rId7"/>
    <p:sldId id="1034" r:id="rId8"/>
    <p:sldId id="1035" r:id="rId9"/>
    <p:sldId id="1036" r:id="rId10"/>
    <p:sldId id="1037" r:id="rId11"/>
    <p:sldId id="1038" r:id="rId12"/>
    <p:sldId id="1039" r:id="rId13"/>
    <p:sldId id="1040" r:id="rId14"/>
    <p:sldId id="1041" r:id="rId15"/>
    <p:sldId id="1042" r:id="rId16"/>
    <p:sldId id="1043" r:id="rId17"/>
    <p:sldId id="1044" r:id="rId18"/>
    <p:sldId id="1045" r:id="rId19"/>
    <p:sldId id="1046" r:id="rId20"/>
    <p:sldId id="1047" r:id="rId21"/>
    <p:sldId id="1048" r:id="rId22"/>
    <p:sldId id="1049" r:id="rId23"/>
    <p:sldId id="1050" r:id="rId24"/>
    <p:sldId id="1051" r:id="rId25"/>
    <p:sldId id="1052" r:id="rId26"/>
    <p:sldId id="1053" r:id="rId27"/>
    <p:sldId id="1054" r:id="rId28"/>
    <p:sldId id="1055" r:id="rId29"/>
    <p:sldId id="1056" r:id="rId30"/>
    <p:sldId id="1057" r:id="rId31"/>
    <p:sldId id="1058" r:id="rId32"/>
    <p:sldId id="1059" r:id="rId33"/>
    <p:sldId id="1060" r:id="rId34"/>
    <p:sldId id="1061" r:id="rId35"/>
    <p:sldId id="1063" r:id="rId36"/>
    <p:sldId id="1062" r:id="rId37"/>
  </p:sldIdLst>
  <p:sldSz cx="9144000" cy="6858000" type="screen4x3"/>
  <p:notesSz cx="6781800" cy="9918700"/>
  <p:defaultTextStyle>
    <a:defPPr>
      <a:defRPr lang="de-DE"/>
    </a:defPPr>
    <a:lvl1pPr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CC9900"/>
    <a:srgbClr val="0000CC"/>
    <a:srgbClr val="FFFF99"/>
    <a:srgbClr val="FFCC99"/>
    <a:srgbClr val="FFCC66"/>
    <a:srgbClr val="FF0701"/>
    <a:srgbClr val="3333CC"/>
    <a:srgbClr val="52B1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00" autoAdjust="0"/>
    <p:restoredTop sz="90154" autoAdjust="0"/>
  </p:normalViewPr>
  <p:slideViewPr>
    <p:cSldViewPr>
      <p:cViewPr varScale="1">
        <p:scale>
          <a:sx n="66" d="100"/>
          <a:sy n="66" d="100"/>
        </p:scale>
        <p:origin x="-163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E5A8AB54-7787-4AC4-BDC4-86C8883C3FFB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0645465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4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1225" y="744538"/>
            <a:ext cx="4959350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1700"/>
            <a:ext cx="5426075" cy="446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29CEF06C-B910-4FAD-A5E6-775894F8EE3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02598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917EFD-3C9F-4F81-B760-9000E55AF85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05611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F6EFC-FC9D-4D19-8849-5E2A1F71622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19766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30175"/>
            <a:ext cx="2057400" cy="653891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30175"/>
            <a:ext cx="6019800" cy="6538913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1833A-3B55-4D9B-B178-5451B2B2B1D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31434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81A54-E60C-4E03-A5C6-08FAFB55BF6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63725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BB0D5-BA17-432A-A083-5E9EB101FCD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72245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692150"/>
            <a:ext cx="4038600" cy="5976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692150"/>
            <a:ext cx="4038600" cy="5976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F677-3C58-4D96-988C-15361F3C177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78087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64C323-AEB0-4F88-A9A5-750A8368DF8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762840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D9343-E757-473A-B365-895B83CA8D9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23136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D45B8-53DB-4219-A026-0A728A62226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175412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A39BF1-67B1-444F-97F9-F113A91F134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72233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E3BA4C-3508-49A6-A43E-A45DAA04756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06714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ChangeArrowheads="1"/>
          </p:cNvSpPr>
          <p:nvPr/>
        </p:nvSpPr>
        <p:spPr bwMode="auto">
          <a:xfrm>
            <a:off x="0" y="6813550"/>
            <a:ext cx="9144000" cy="7143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27" name="Rectangle 8"/>
          <p:cNvSpPr>
            <a:spLocks noChangeArrowheads="1"/>
          </p:cNvSpPr>
          <p:nvPr/>
        </p:nvSpPr>
        <p:spPr bwMode="auto">
          <a:xfrm>
            <a:off x="0" y="0"/>
            <a:ext cx="9144000" cy="11588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130175"/>
            <a:ext cx="74993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692150"/>
            <a:ext cx="8229600" cy="5976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endParaRPr lang="de-DE" altLang="de-DE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16913" y="6453188"/>
            <a:ext cx="792162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0CCB4AB-8E0F-44BD-A620-67E1C908652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1034" name="Rectangle 14"/>
          <p:cNvSpPr>
            <a:spLocks noChangeArrowheads="1"/>
          </p:cNvSpPr>
          <p:nvPr/>
        </p:nvSpPr>
        <p:spPr bwMode="auto">
          <a:xfrm>
            <a:off x="0" y="549275"/>
            <a:ext cx="9144000" cy="7143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2" name="Textfeld 1"/>
          <p:cNvSpPr txBox="1"/>
          <p:nvPr/>
        </p:nvSpPr>
        <p:spPr>
          <a:xfrm>
            <a:off x="29658" y="6553200"/>
            <a:ext cx="21178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Design digitaler Schaltkreise</a:t>
            </a:r>
            <a:endParaRPr lang="de-DE" sz="1200" dirty="0"/>
          </a:p>
        </p:txBody>
      </p:sp>
      <p:pic>
        <p:nvPicPr>
          <p:cNvPr id="299011" name="Picture 3" descr="C:\Users\ivan\Desktop\logos\Logo_KIT_v7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193865"/>
            <a:ext cx="685800" cy="312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Ivan.peric@kit.edu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altLang="de-DE" dirty="0" smtClean="0"/>
              <a:t>Design digitaler Schaltkreise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23421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4184650"/>
          </a:xfrm>
        </p:spPr>
        <p:txBody>
          <a:bodyPr/>
          <a:lstStyle/>
          <a:p>
            <a:r>
              <a:rPr lang="de-DE" dirty="0"/>
              <a:t>Die Tabelle für Vergleich zwei 8-Bit zahlen können wir wie folgend als Disjunktive Normalform darstellen:</a:t>
            </a:r>
          </a:p>
          <a:p>
            <a:r>
              <a:rPr lang="de-DE" dirty="0"/>
              <a:t>Wir suchen alle Zeilen mit dem Ergebnis 1 – es gibt sie 256. Für </a:t>
            </a:r>
            <a:r>
              <a:rPr lang="de-DE" dirty="0" smtClean="0"/>
              <a:t>jede solche</a:t>
            </a:r>
            <a:r>
              <a:rPr lang="de-DE" dirty="0" smtClean="0"/>
              <a:t> Zeile </a:t>
            </a:r>
            <a:r>
              <a:rPr lang="de-DE" dirty="0"/>
              <a:t>bilden wir eine UND Verknüpfung, die nur für die Variablen-Werte aus </a:t>
            </a:r>
            <a:r>
              <a:rPr lang="de-DE" dirty="0" smtClean="0"/>
              <a:t>dieser </a:t>
            </a:r>
            <a:r>
              <a:rPr lang="de-DE" dirty="0"/>
              <a:t>Zeile </a:t>
            </a:r>
            <a:r>
              <a:rPr lang="de-DE" dirty="0" smtClean="0"/>
              <a:t>eins </a:t>
            </a:r>
            <a:r>
              <a:rPr lang="de-DE" dirty="0"/>
              <a:t>ergibt:</a:t>
            </a:r>
          </a:p>
          <a:p>
            <a:r>
              <a:rPr lang="de-DE" dirty="0"/>
              <a:t>ZB 0000_1111 0000_1111</a:t>
            </a:r>
          </a:p>
          <a:p>
            <a:r>
              <a:rPr lang="de-DE" dirty="0" err="1"/>
              <a:t>Ki</a:t>
            </a:r>
            <a:r>
              <a:rPr lang="de-DE" dirty="0"/>
              <a:t> = !A7 &amp; !A6 &amp;  !A5 &amp;  !A4 &amp; A3 &amp; A2 &amp; A2 &amp; A0 &amp; !B0   …     </a:t>
            </a:r>
          </a:p>
          <a:p>
            <a:r>
              <a:rPr lang="de-DE" dirty="0"/>
              <a:t>Zeichen ! bedeutet Negation – wir verwenden es überall dort wo die Variable 0 ist. Die Gesamttabelle ist dann ODER Verknüpfung von allen </a:t>
            </a:r>
            <a:r>
              <a:rPr lang="de-DE" dirty="0" err="1"/>
              <a:t>Ki</a:t>
            </a:r>
            <a:r>
              <a:rPr lang="de-DE" dirty="0"/>
              <a:t> Funktionen.</a:t>
            </a:r>
          </a:p>
          <a:p>
            <a:r>
              <a:rPr lang="de-DE" dirty="0"/>
              <a:t>F = </a:t>
            </a:r>
            <a:r>
              <a:rPr lang="de-DE" dirty="0" smtClean="0"/>
              <a:t>K0 </a:t>
            </a:r>
            <a:r>
              <a:rPr lang="de-DE" dirty="0"/>
              <a:t>| … </a:t>
            </a:r>
            <a:r>
              <a:rPr lang="de-DE" dirty="0" smtClean="0"/>
              <a:t>| K255</a:t>
            </a:r>
          </a:p>
          <a:p>
            <a:r>
              <a:rPr lang="de-DE" dirty="0" smtClean="0"/>
              <a:t>(Alternative </a:t>
            </a:r>
            <a:r>
              <a:rPr lang="de-DE" dirty="0"/>
              <a:t>Zeichen für die Negation sind ~, -| oder </a:t>
            </a:r>
            <a:r>
              <a:rPr lang="de-DE" dirty="0" smtClean="0"/>
              <a:t>Oberstrich) 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10</a:t>
            </a:fld>
            <a:endParaRPr lang="de-DE" altLang="de-DE"/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1680582"/>
              </p:ext>
            </p:extLst>
          </p:nvPr>
        </p:nvGraphicFramePr>
        <p:xfrm>
          <a:off x="457199" y="4800600"/>
          <a:ext cx="830580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a7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a6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a5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a4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a3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a2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a1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a0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b7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b6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b5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b4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b3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b2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E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Ellipse 3"/>
          <p:cNvSpPr/>
          <p:nvPr/>
        </p:nvSpPr>
        <p:spPr bwMode="auto">
          <a:xfrm>
            <a:off x="228600" y="5486400"/>
            <a:ext cx="86106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217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4184650"/>
          </a:xfrm>
        </p:spPr>
        <p:txBody>
          <a:bodyPr/>
          <a:lstStyle/>
          <a:p>
            <a:r>
              <a:rPr lang="de-DE" dirty="0" smtClean="0"/>
              <a:t>Die Normalform kann  vereinfacht </a:t>
            </a:r>
            <a:r>
              <a:rPr lang="de-DE" dirty="0"/>
              <a:t>werden (</a:t>
            </a:r>
            <a:r>
              <a:rPr lang="de-DE" dirty="0" smtClean="0"/>
              <a:t>Absorptionsregeln)</a:t>
            </a:r>
          </a:p>
          <a:p>
            <a:r>
              <a:rPr lang="de-DE" dirty="0" smtClean="0"/>
              <a:t>(</a:t>
            </a:r>
            <a:r>
              <a:rPr lang="de-DE" dirty="0"/>
              <a:t>X &amp; Ai) | (X &amp; !Ai</a:t>
            </a:r>
            <a:r>
              <a:rPr lang="de-DE" dirty="0" smtClean="0"/>
              <a:t>) </a:t>
            </a:r>
            <a:r>
              <a:rPr lang="de-DE" dirty="0"/>
              <a:t>können wie folgend vereinfacht werden:</a:t>
            </a:r>
          </a:p>
          <a:p>
            <a:r>
              <a:rPr lang="de-DE" dirty="0"/>
              <a:t>X &amp; (Ai | !Ai) = X &amp; 1 = X</a:t>
            </a:r>
          </a:p>
          <a:p>
            <a:r>
              <a:rPr lang="de-DE" dirty="0" smtClean="0"/>
              <a:t>Distributivgesetz, Äquivalenz </a:t>
            </a:r>
            <a:r>
              <a:rPr lang="de-DE" dirty="0"/>
              <a:t>Ai |!Ai = 1 und X &amp; 1 = </a:t>
            </a:r>
            <a:r>
              <a:rPr lang="de-DE" dirty="0" smtClean="0"/>
              <a:t>X</a:t>
            </a:r>
          </a:p>
          <a:p>
            <a:r>
              <a:rPr lang="de-DE" dirty="0" smtClean="0"/>
              <a:t>Bei den Paaren </a:t>
            </a:r>
            <a:r>
              <a:rPr lang="de-DE" dirty="0"/>
              <a:t>von </a:t>
            </a:r>
            <a:r>
              <a:rPr lang="de-DE" dirty="0" smtClean="0"/>
              <a:t>Termen </a:t>
            </a:r>
            <a:r>
              <a:rPr lang="de-DE" dirty="0"/>
              <a:t>(X &amp; Ai) und (X &amp; !Ai), Ai </a:t>
            </a:r>
            <a:r>
              <a:rPr lang="de-DE" dirty="0" smtClean="0"/>
              <a:t>kann weggelassen </a:t>
            </a:r>
            <a:r>
              <a:rPr lang="de-DE" dirty="0"/>
              <a:t>werden</a:t>
            </a:r>
          </a:p>
          <a:p>
            <a:r>
              <a:rPr lang="de-DE" dirty="0" smtClean="0"/>
              <a:t>Eine </a:t>
            </a:r>
            <a:r>
              <a:rPr lang="de-DE" dirty="0"/>
              <a:t>w</a:t>
            </a:r>
            <a:r>
              <a:rPr lang="de-DE" dirty="0" smtClean="0"/>
              <a:t>eitere Variante solcher </a:t>
            </a:r>
            <a:r>
              <a:rPr lang="de-DE" dirty="0"/>
              <a:t>Regel ist</a:t>
            </a:r>
          </a:p>
          <a:p>
            <a:r>
              <a:rPr lang="de-DE" dirty="0"/>
              <a:t>(X &amp; Ai) | X = </a:t>
            </a:r>
            <a:r>
              <a:rPr lang="de-DE" dirty="0" smtClean="0"/>
              <a:t>X -&gt; </a:t>
            </a:r>
            <a:r>
              <a:rPr lang="de-DE" dirty="0"/>
              <a:t>(X &amp; Ai) | </a:t>
            </a:r>
            <a:r>
              <a:rPr lang="de-DE" dirty="0" smtClean="0"/>
              <a:t>(X &amp; (Ai | !Ai)) </a:t>
            </a:r>
            <a:r>
              <a:rPr lang="de-DE" dirty="0"/>
              <a:t>= (X &amp; Ai) </a:t>
            </a:r>
            <a:r>
              <a:rPr lang="de-DE" dirty="0" smtClean="0"/>
              <a:t>|</a:t>
            </a:r>
            <a:r>
              <a:rPr lang="de-DE" dirty="0"/>
              <a:t> (X &amp; </a:t>
            </a:r>
            <a:r>
              <a:rPr lang="de-DE" dirty="0" smtClean="0"/>
              <a:t>!Ai)  </a:t>
            </a:r>
          </a:p>
          <a:p>
            <a:r>
              <a:rPr lang="de-DE" dirty="0" smtClean="0"/>
              <a:t>(X UND etwas) ODER X ist wahr/falsch </a:t>
            </a:r>
          </a:p>
          <a:p>
            <a:r>
              <a:rPr lang="de-DE" dirty="0" smtClean="0"/>
              <a:t>wenn X wahr/falsch ist</a:t>
            </a:r>
          </a:p>
          <a:p>
            <a:r>
              <a:rPr lang="de-DE" dirty="0"/>
              <a:t>Wenn die Minimierung nicht mehr möglich ist, haben wir die </a:t>
            </a:r>
            <a:r>
              <a:rPr lang="de-DE" dirty="0" smtClean="0"/>
              <a:t>minimale </a:t>
            </a:r>
            <a:r>
              <a:rPr lang="de-DE" dirty="0"/>
              <a:t>Form.</a:t>
            </a:r>
          </a:p>
          <a:p>
            <a:endParaRPr lang="de-DE" dirty="0" smtClean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11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558062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4184650"/>
          </a:xfrm>
        </p:spPr>
        <p:txBody>
          <a:bodyPr/>
          <a:lstStyle/>
          <a:p>
            <a:r>
              <a:rPr lang="de-DE" dirty="0"/>
              <a:t>Eine Disjunktive Normalform kann </a:t>
            </a:r>
            <a:r>
              <a:rPr lang="de-DE" dirty="0" smtClean="0"/>
              <a:t>schaltungstechnisch </a:t>
            </a:r>
            <a:r>
              <a:rPr lang="de-DE" dirty="0"/>
              <a:t>realisiert </a:t>
            </a:r>
            <a:r>
              <a:rPr lang="de-DE" dirty="0" smtClean="0"/>
              <a:t>werden</a:t>
            </a:r>
            <a:endParaRPr lang="de-DE" dirty="0"/>
          </a:p>
          <a:p>
            <a:r>
              <a:rPr lang="de-DE" dirty="0"/>
              <a:t>Wie Brauchen Logische Elemente </a:t>
            </a:r>
            <a:r>
              <a:rPr lang="de-DE" dirty="0" smtClean="0"/>
              <a:t>(Gates) - UND</a:t>
            </a:r>
            <a:r>
              <a:rPr lang="de-DE" dirty="0"/>
              <a:t>, ODER und </a:t>
            </a:r>
            <a:r>
              <a:rPr lang="de-DE" dirty="0" smtClean="0"/>
              <a:t>Negation.</a:t>
            </a:r>
          </a:p>
          <a:p>
            <a:r>
              <a:rPr lang="de-DE" dirty="0" smtClean="0"/>
              <a:t>Eine </a:t>
            </a:r>
            <a:r>
              <a:rPr lang="de-DE" dirty="0"/>
              <a:t>einfache Möglichkeit Logische Elemente zu realisieren sind die spannungsgesteuerten Schalter</a:t>
            </a:r>
          </a:p>
          <a:p>
            <a:r>
              <a:rPr lang="de-DE" dirty="0"/>
              <a:t>Ein Schalter ist geschlossen wenn sein Eingangspotential hoch </a:t>
            </a:r>
            <a:r>
              <a:rPr lang="de-DE" dirty="0" smtClean="0"/>
              <a:t>ist</a:t>
            </a:r>
            <a:r>
              <a:rPr lang="de-DE" dirty="0"/>
              <a:t> </a:t>
            </a:r>
            <a:r>
              <a:rPr lang="de-DE" dirty="0" smtClean="0"/>
              <a:t>– logische 1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12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02219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974850"/>
          </a:xfrm>
        </p:spPr>
        <p:txBody>
          <a:bodyPr/>
          <a:lstStyle/>
          <a:p>
            <a:r>
              <a:rPr lang="de-DE" dirty="0" smtClean="0"/>
              <a:t>UND </a:t>
            </a:r>
            <a:r>
              <a:rPr lang="de-DE" dirty="0"/>
              <a:t>Funktion von </a:t>
            </a:r>
            <a:r>
              <a:rPr lang="de-DE" dirty="0" smtClean="0"/>
              <a:t>Variablen </a:t>
            </a:r>
            <a:r>
              <a:rPr lang="de-DE" dirty="0"/>
              <a:t>A, </a:t>
            </a:r>
            <a:r>
              <a:rPr lang="de-DE" dirty="0" smtClean="0"/>
              <a:t>B</a:t>
            </a:r>
            <a:endParaRPr lang="de-DE" dirty="0"/>
          </a:p>
          <a:p>
            <a:r>
              <a:rPr lang="de-DE" dirty="0" smtClean="0"/>
              <a:t>Jede Variable ist ein </a:t>
            </a:r>
            <a:r>
              <a:rPr lang="de-DE" dirty="0"/>
              <a:t>Draht – Kabel („</a:t>
            </a:r>
            <a:r>
              <a:rPr lang="de-DE" dirty="0" err="1"/>
              <a:t>wire</a:t>
            </a:r>
            <a:r>
              <a:rPr lang="de-DE" dirty="0"/>
              <a:t>“), sein Potential </a:t>
            </a:r>
            <a:r>
              <a:rPr lang="de-DE" dirty="0" smtClean="0"/>
              <a:t>Wert 0 </a:t>
            </a:r>
            <a:r>
              <a:rPr lang="de-DE" dirty="0"/>
              <a:t>oder 1.</a:t>
            </a:r>
          </a:p>
          <a:p>
            <a:r>
              <a:rPr lang="de-DE" dirty="0" smtClean="0"/>
              <a:t>Zwei </a:t>
            </a:r>
            <a:r>
              <a:rPr lang="de-DE" dirty="0"/>
              <a:t>Schalter in Serie</a:t>
            </a:r>
            <a:r>
              <a:rPr lang="de-DE" dirty="0" smtClean="0"/>
              <a:t>, an Masse </a:t>
            </a:r>
            <a:r>
              <a:rPr lang="de-DE" dirty="0"/>
              <a:t>angeschlossen. </a:t>
            </a:r>
            <a:endParaRPr lang="de-DE" dirty="0" smtClean="0"/>
          </a:p>
          <a:p>
            <a:r>
              <a:rPr lang="de-DE" dirty="0" smtClean="0"/>
              <a:t>Widerstand zwischen </a:t>
            </a:r>
            <a:r>
              <a:rPr lang="de-DE" dirty="0"/>
              <a:t>dem Ausgang und </a:t>
            </a:r>
            <a:r>
              <a:rPr lang="de-DE" dirty="0" smtClean="0"/>
              <a:t>der </a:t>
            </a:r>
            <a:r>
              <a:rPr lang="de-DE" dirty="0"/>
              <a:t>positiven </a:t>
            </a:r>
            <a:r>
              <a:rPr lang="de-DE" dirty="0" smtClean="0"/>
              <a:t>Versorgungsspannung VDD</a:t>
            </a:r>
          </a:p>
          <a:p>
            <a:r>
              <a:rPr lang="de-DE" dirty="0"/>
              <a:t>Wir definieren das Potential um VDD als logische 1 und das Potential um GND als 0.   </a:t>
            </a:r>
          </a:p>
          <a:p>
            <a:r>
              <a:rPr lang="de-DE" dirty="0"/>
              <a:t>Nur wenn alle </a:t>
            </a:r>
            <a:r>
              <a:rPr lang="de-DE" dirty="0" smtClean="0"/>
              <a:t>Eingänge </a:t>
            </a:r>
            <a:r>
              <a:rPr lang="de-DE" dirty="0"/>
              <a:t>Eins sind ist auch der Ausgang null, sonst ist es 1. </a:t>
            </a:r>
            <a:endParaRPr lang="de-DE" dirty="0" smtClean="0"/>
          </a:p>
          <a:p>
            <a:r>
              <a:rPr lang="de-DE" dirty="0" smtClean="0"/>
              <a:t>NAND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13</a:t>
            </a:fld>
            <a:endParaRPr lang="de-DE" altLang="de-DE"/>
          </a:p>
        </p:txBody>
      </p:sp>
      <p:cxnSp>
        <p:nvCxnSpPr>
          <p:cNvPr id="5" name="Gerade Verbindung 4"/>
          <p:cNvCxnSpPr/>
          <p:nvPr/>
        </p:nvCxnSpPr>
        <p:spPr bwMode="auto">
          <a:xfrm>
            <a:off x="1066800" y="5181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/>
          <p:nvPr/>
        </p:nvCxnSpPr>
        <p:spPr bwMode="auto">
          <a:xfrm>
            <a:off x="1066800" y="5638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>
            <a:off x="1600200" y="49530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1600200" y="4953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1600200" y="58674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Bogen 13"/>
          <p:cNvSpPr/>
          <p:nvPr/>
        </p:nvSpPr>
        <p:spPr bwMode="auto">
          <a:xfrm flipV="1">
            <a:off x="1905000" y="49530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5" name="Gerade Verbindung 14"/>
          <p:cNvCxnSpPr/>
          <p:nvPr/>
        </p:nvCxnSpPr>
        <p:spPr bwMode="auto">
          <a:xfrm>
            <a:off x="2743200" y="5410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 flipV="1">
            <a:off x="5334000" y="6172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 flipH="1" flipV="1">
            <a:off x="5105400" y="5867400"/>
            <a:ext cx="2286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 flipV="1">
            <a:off x="5334000" y="5410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 Verbindung 21"/>
          <p:cNvCxnSpPr/>
          <p:nvPr/>
        </p:nvCxnSpPr>
        <p:spPr bwMode="auto">
          <a:xfrm flipH="1" flipV="1">
            <a:off x="5105400" y="5105400"/>
            <a:ext cx="2286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22"/>
          <p:cNvCxnSpPr/>
          <p:nvPr/>
        </p:nvCxnSpPr>
        <p:spPr bwMode="auto">
          <a:xfrm flipV="1">
            <a:off x="5334000" y="4648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/>
          <p:nvPr/>
        </p:nvCxnSpPr>
        <p:spPr bwMode="auto">
          <a:xfrm>
            <a:off x="5334000" y="46482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mit Pfeil 25"/>
          <p:cNvCxnSpPr/>
          <p:nvPr/>
        </p:nvCxnSpPr>
        <p:spPr bwMode="auto">
          <a:xfrm>
            <a:off x="4495800" y="52578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mit Pfeil 27"/>
          <p:cNvCxnSpPr/>
          <p:nvPr/>
        </p:nvCxnSpPr>
        <p:spPr bwMode="auto">
          <a:xfrm>
            <a:off x="4495800" y="60198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Ellipse 26"/>
          <p:cNvSpPr/>
          <p:nvPr/>
        </p:nvSpPr>
        <p:spPr bwMode="auto">
          <a:xfrm>
            <a:off x="2743200" y="5257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0" name="Gerade Verbindung 29"/>
          <p:cNvCxnSpPr/>
          <p:nvPr/>
        </p:nvCxnSpPr>
        <p:spPr bwMode="auto">
          <a:xfrm flipH="1">
            <a:off x="5105400" y="6553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Rechteck 30"/>
          <p:cNvSpPr/>
          <p:nvPr/>
        </p:nvSpPr>
        <p:spPr bwMode="auto">
          <a:xfrm>
            <a:off x="5257800" y="3733800"/>
            <a:ext cx="1524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3" name="Gerade Verbindung 32"/>
          <p:cNvCxnSpPr/>
          <p:nvPr/>
        </p:nvCxnSpPr>
        <p:spPr bwMode="auto">
          <a:xfrm flipV="1">
            <a:off x="5334000" y="4267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33"/>
          <p:cNvCxnSpPr/>
          <p:nvPr/>
        </p:nvCxnSpPr>
        <p:spPr bwMode="auto">
          <a:xfrm flipV="1">
            <a:off x="5334000" y="3352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7" name="Gerade Verbindung 14336"/>
          <p:cNvCxnSpPr/>
          <p:nvPr/>
        </p:nvCxnSpPr>
        <p:spPr bwMode="auto">
          <a:xfrm flipH="1">
            <a:off x="5105400" y="3352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39" name="Textfeld 14338"/>
          <p:cNvSpPr txBox="1"/>
          <p:nvPr/>
        </p:nvSpPr>
        <p:spPr>
          <a:xfrm>
            <a:off x="1219200" y="4876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38" name="Textfeld 37"/>
          <p:cNvSpPr txBox="1"/>
          <p:nvPr/>
        </p:nvSpPr>
        <p:spPr>
          <a:xfrm>
            <a:off x="1219200" y="5334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39" name="Textfeld 38"/>
          <p:cNvSpPr txBox="1"/>
          <p:nvPr/>
        </p:nvSpPr>
        <p:spPr>
          <a:xfrm>
            <a:off x="3124200" y="5105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dirty="0"/>
          </a:p>
        </p:txBody>
      </p:sp>
      <p:sp>
        <p:nvSpPr>
          <p:cNvPr id="40" name="Textfeld 39"/>
          <p:cNvSpPr txBox="1"/>
          <p:nvPr/>
        </p:nvSpPr>
        <p:spPr>
          <a:xfrm>
            <a:off x="5867400" y="4419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dirty="0"/>
          </a:p>
        </p:txBody>
      </p:sp>
      <p:sp>
        <p:nvSpPr>
          <p:cNvPr id="41" name="Textfeld 40"/>
          <p:cNvSpPr txBox="1"/>
          <p:nvPr/>
        </p:nvSpPr>
        <p:spPr>
          <a:xfrm>
            <a:off x="4495800" y="5029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42" name="Textfeld 41"/>
          <p:cNvSpPr txBox="1"/>
          <p:nvPr/>
        </p:nvSpPr>
        <p:spPr>
          <a:xfrm>
            <a:off x="4495800" y="5791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4340" name="Textfeld 14339"/>
          <p:cNvSpPr txBox="1"/>
          <p:nvPr/>
        </p:nvSpPr>
        <p:spPr>
          <a:xfrm>
            <a:off x="5334000" y="3380601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sp>
        <p:nvSpPr>
          <p:cNvPr id="44" name="Textfeld 43"/>
          <p:cNvSpPr txBox="1"/>
          <p:nvPr/>
        </p:nvSpPr>
        <p:spPr>
          <a:xfrm>
            <a:off x="5325184" y="62484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11907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974850"/>
          </a:xfrm>
        </p:spPr>
        <p:txBody>
          <a:bodyPr/>
          <a:lstStyle/>
          <a:p>
            <a:r>
              <a:rPr lang="de-DE" dirty="0" smtClean="0"/>
              <a:t>Annahme: die </a:t>
            </a:r>
            <a:r>
              <a:rPr lang="de-DE" dirty="0"/>
              <a:t>geschlossenen Schalter </a:t>
            </a:r>
            <a:r>
              <a:rPr lang="de-DE" dirty="0" smtClean="0"/>
              <a:t>sind deutlich </a:t>
            </a:r>
            <a:r>
              <a:rPr lang="de-DE" dirty="0" err="1"/>
              <a:t>niederohmiger</a:t>
            </a:r>
            <a:r>
              <a:rPr lang="de-DE" dirty="0"/>
              <a:t> </a:t>
            </a:r>
            <a:r>
              <a:rPr lang="de-DE" dirty="0" smtClean="0"/>
              <a:t>als </a:t>
            </a:r>
            <a:r>
              <a:rPr lang="de-DE" dirty="0"/>
              <a:t>der Widerstand. </a:t>
            </a:r>
            <a:endParaRPr lang="de-DE" dirty="0" smtClean="0"/>
          </a:p>
          <a:p>
            <a:r>
              <a:rPr lang="de-DE" dirty="0" err="1" smtClean="0"/>
              <a:t>PullUp</a:t>
            </a:r>
            <a:r>
              <a:rPr lang="de-DE" dirty="0" smtClean="0"/>
              <a:t> Widerstand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14</a:t>
            </a:fld>
            <a:endParaRPr lang="de-DE" altLang="de-DE"/>
          </a:p>
        </p:txBody>
      </p:sp>
      <p:cxnSp>
        <p:nvCxnSpPr>
          <p:cNvPr id="5" name="Gerade Verbindung 4"/>
          <p:cNvCxnSpPr/>
          <p:nvPr/>
        </p:nvCxnSpPr>
        <p:spPr bwMode="auto">
          <a:xfrm>
            <a:off x="1066800" y="5181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/>
          <p:nvPr/>
        </p:nvCxnSpPr>
        <p:spPr bwMode="auto">
          <a:xfrm>
            <a:off x="1066800" y="5638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>
            <a:off x="1600200" y="49530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1600200" y="4953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1600200" y="58674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Bogen 13"/>
          <p:cNvSpPr/>
          <p:nvPr/>
        </p:nvSpPr>
        <p:spPr bwMode="auto">
          <a:xfrm flipV="1">
            <a:off x="1905000" y="49530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5" name="Gerade Verbindung 14"/>
          <p:cNvCxnSpPr/>
          <p:nvPr/>
        </p:nvCxnSpPr>
        <p:spPr bwMode="auto">
          <a:xfrm>
            <a:off x="2743200" y="5410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 flipV="1">
            <a:off x="5334000" y="6172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 flipH="1" flipV="1">
            <a:off x="5105400" y="5867400"/>
            <a:ext cx="2286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 flipV="1">
            <a:off x="5334000" y="5410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 Verbindung 21"/>
          <p:cNvCxnSpPr/>
          <p:nvPr/>
        </p:nvCxnSpPr>
        <p:spPr bwMode="auto">
          <a:xfrm flipH="1" flipV="1">
            <a:off x="5105400" y="5105400"/>
            <a:ext cx="2286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22"/>
          <p:cNvCxnSpPr/>
          <p:nvPr/>
        </p:nvCxnSpPr>
        <p:spPr bwMode="auto">
          <a:xfrm flipV="1">
            <a:off x="5334000" y="4648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/>
          <p:nvPr/>
        </p:nvCxnSpPr>
        <p:spPr bwMode="auto">
          <a:xfrm>
            <a:off x="5334000" y="46482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mit Pfeil 25"/>
          <p:cNvCxnSpPr/>
          <p:nvPr/>
        </p:nvCxnSpPr>
        <p:spPr bwMode="auto">
          <a:xfrm>
            <a:off x="4495800" y="52578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mit Pfeil 27"/>
          <p:cNvCxnSpPr/>
          <p:nvPr/>
        </p:nvCxnSpPr>
        <p:spPr bwMode="auto">
          <a:xfrm>
            <a:off x="4495800" y="60198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Ellipse 26"/>
          <p:cNvSpPr/>
          <p:nvPr/>
        </p:nvSpPr>
        <p:spPr bwMode="auto">
          <a:xfrm>
            <a:off x="2743200" y="5257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0" name="Gerade Verbindung 29"/>
          <p:cNvCxnSpPr/>
          <p:nvPr/>
        </p:nvCxnSpPr>
        <p:spPr bwMode="auto">
          <a:xfrm flipH="1">
            <a:off x="5105400" y="6553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Rechteck 30"/>
          <p:cNvSpPr/>
          <p:nvPr/>
        </p:nvSpPr>
        <p:spPr bwMode="auto">
          <a:xfrm>
            <a:off x="5257800" y="3733800"/>
            <a:ext cx="1524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3" name="Gerade Verbindung 32"/>
          <p:cNvCxnSpPr/>
          <p:nvPr/>
        </p:nvCxnSpPr>
        <p:spPr bwMode="auto">
          <a:xfrm flipV="1">
            <a:off x="5334000" y="4267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33"/>
          <p:cNvCxnSpPr/>
          <p:nvPr/>
        </p:nvCxnSpPr>
        <p:spPr bwMode="auto">
          <a:xfrm flipV="1">
            <a:off x="5334000" y="3352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7" name="Gerade Verbindung 14336"/>
          <p:cNvCxnSpPr/>
          <p:nvPr/>
        </p:nvCxnSpPr>
        <p:spPr bwMode="auto">
          <a:xfrm flipH="1">
            <a:off x="5105400" y="3352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39" name="Textfeld 14338"/>
          <p:cNvSpPr txBox="1"/>
          <p:nvPr/>
        </p:nvSpPr>
        <p:spPr>
          <a:xfrm>
            <a:off x="1219200" y="4876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38" name="Textfeld 37"/>
          <p:cNvSpPr txBox="1"/>
          <p:nvPr/>
        </p:nvSpPr>
        <p:spPr>
          <a:xfrm>
            <a:off x="1219200" y="5334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39" name="Textfeld 38"/>
          <p:cNvSpPr txBox="1"/>
          <p:nvPr/>
        </p:nvSpPr>
        <p:spPr>
          <a:xfrm>
            <a:off x="3124200" y="5105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dirty="0"/>
          </a:p>
        </p:txBody>
      </p:sp>
      <p:sp>
        <p:nvSpPr>
          <p:cNvPr id="40" name="Textfeld 39"/>
          <p:cNvSpPr txBox="1"/>
          <p:nvPr/>
        </p:nvSpPr>
        <p:spPr>
          <a:xfrm>
            <a:off x="5867400" y="4419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dirty="0"/>
          </a:p>
        </p:txBody>
      </p:sp>
      <p:sp>
        <p:nvSpPr>
          <p:cNvPr id="41" name="Textfeld 40"/>
          <p:cNvSpPr txBox="1"/>
          <p:nvPr/>
        </p:nvSpPr>
        <p:spPr>
          <a:xfrm>
            <a:off x="4495800" y="5029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42" name="Textfeld 41"/>
          <p:cNvSpPr txBox="1"/>
          <p:nvPr/>
        </p:nvSpPr>
        <p:spPr>
          <a:xfrm>
            <a:off x="4495800" y="5791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71001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974850"/>
          </a:xfrm>
        </p:spPr>
        <p:txBody>
          <a:bodyPr/>
          <a:lstStyle/>
          <a:p>
            <a:r>
              <a:rPr lang="de-DE" dirty="0" smtClean="0"/>
              <a:t>Inverter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15</a:t>
            </a:fld>
            <a:endParaRPr lang="de-DE" altLang="de-DE"/>
          </a:p>
        </p:txBody>
      </p:sp>
      <p:cxnSp>
        <p:nvCxnSpPr>
          <p:cNvPr id="5" name="Gerade Verbindung 4"/>
          <p:cNvCxnSpPr/>
          <p:nvPr/>
        </p:nvCxnSpPr>
        <p:spPr bwMode="auto">
          <a:xfrm>
            <a:off x="1295400" y="5410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>
            <a:off x="2743200" y="5410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 flipV="1">
            <a:off x="5334000" y="5410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 Verbindung 21"/>
          <p:cNvCxnSpPr/>
          <p:nvPr/>
        </p:nvCxnSpPr>
        <p:spPr bwMode="auto">
          <a:xfrm flipH="1" flipV="1">
            <a:off x="5105400" y="5105400"/>
            <a:ext cx="2286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22"/>
          <p:cNvCxnSpPr/>
          <p:nvPr/>
        </p:nvCxnSpPr>
        <p:spPr bwMode="auto">
          <a:xfrm flipV="1">
            <a:off x="5334000" y="4648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/>
          <p:nvPr/>
        </p:nvCxnSpPr>
        <p:spPr bwMode="auto">
          <a:xfrm>
            <a:off x="5334000" y="46482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mit Pfeil 25"/>
          <p:cNvCxnSpPr/>
          <p:nvPr/>
        </p:nvCxnSpPr>
        <p:spPr bwMode="auto">
          <a:xfrm>
            <a:off x="4495800" y="52578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Ellipse 26"/>
          <p:cNvSpPr/>
          <p:nvPr/>
        </p:nvSpPr>
        <p:spPr bwMode="auto">
          <a:xfrm>
            <a:off x="2743200" y="5257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1" name="Rechteck 30"/>
          <p:cNvSpPr/>
          <p:nvPr/>
        </p:nvSpPr>
        <p:spPr bwMode="auto">
          <a:xfrm>
            <a:off x="5257800" y="3733800"/>
            <a:ext cx="1524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3" name="Gerade Verbindung 32"/>
          <p:cNvCxnSpPr/>
          <p:nvPr/>
        </p:nvCxnSpPr>
        <p:spPr bwMode="auto">
          <a:xfrm flipV="1">
            <a:off x="5334000" y="4267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33"/>
          <p:cNvCxnSpPr/>
          <p:nvPr/>
        </p:nvCxnSpPr>
        <p:spPr bwMode="auto">
          <a:xfrm flipV="1">
            <a:off x="5334000" y="3352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7" name="Gerade Verbindung 14336"/>
          <p:cNvCxnSpPr/>
          <p:nvPr/>
        </p:nvCxnSpPr>
        <p:spPr bwMode="auto">
          <a:xfrm flipH="1">
            <a:off x="5105400" y="3352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39" name="Textfeld 14338"/>
          <p:cNvSpPr txBox="1"/>
          <p:nvPr/>
        </p:nvSpPr>
        <p:spPr>
          <a:xfrm>
            <a:off x="1447800" y="5105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39" name="Textfeld 38"/>
          <p:cNvSpPr txBox="1"/>
          <p:nvPr/>
        </p:nvSpPr>
        <p:spPr>
          <a:xfrm>
            <a:off x="3124200" y="5105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dirty="0"/>
          </a:p>
        </p:txBody>
      </p:sp>
      <p:sp>
        <p:nvSpPr>
          <p:cNvPr id="40" name="Textfeld 39"/>
          <p:cNvSpPr txBox="1"/>
          <p:nvPr/>
        </p:nvSpPr>
        <p:spPr>
          <a:xfrm>
            <a:off x="5867400" y="4419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dirty="0"/>
          </a:p>
        </p:txBody>
      </p:sp>
      <p:sp>
        <p:nvSpPr>
          <p:cNvPr id="41" name="Textfeld 40"/>
          <p:cNvSpPr txBox="1"/>
          <p:nvPr/>
        </p:nvSpPr>
        <p:spPr>
          <a:xfrm>
            <a:off x="4495800" y="5029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4" name="Gleichschenkliges Dreieck 3"/>
          <p:cNvSpPr/>
          <p:nvPr/>
        </p:nvSpPr>
        <p:spPr bwMode="auto">
          <a:xfrm rot="5400000">
            <a:off x="1755648" y="49499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5" name="Gerade Verbindung 34"/>
          <p:cNvCxnSpPr/>
          <p:nvPr/>
        </p:nvCxnSpPr>
        <p:spPr bwMode="auto">
          <a:xfrm flipH="1">
            <a:off x="5105400" y="5791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656756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974850"/>
          </a:xfrm>
        </p:spPr>
        <p:txBody>
          <a:bodyPr/>
          <a:lstStyle/>
          <a:p>
            <a:r>
              <a:rPr lang="de-DE" dirty="0" smtClean="0"/>
              <a:t>Inverter und </a:t>
            </a:r>
            <a:r>
              <a:rPr lang="de-DE" dirty="0"/>
              <a:t>NAND </a:t>
            </a:r>
            <a:r>
              <a:rPr lang="de-DE" dirty="0" smtClean="0"/>
              <a:t>-&gt; UND/AND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16</a:t>
            </a:fld>
            <a:endParaRPr lang="de-DE" altLang="de-DE"/>
          </a:p>
        </p:txBody>
      </p:sp>
      <p:cxnSp>
        <p:nvCxnSpPr>
          <p:cNvPr id="5" name="Gerade Verbindung 4"/>
          <p:cNvCxnSpPr/>
          <p:nvPr/>
        </p:nvCxnSpPr>
        <p:spPr bwMode="auto">
          <a:xfrm>
            <a:off x="1066800" y="2895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/>
          <p:nvPr/>
        </p:nvCxnSpPr>
        <p:spPr bwMode="auto">
          <a:xfrm>
            <a:off x="1066800" y="3352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>
            <a:off x="1600200" y="26670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1600200" y="2667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1600200" y="35814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Bogen 13"/>
          <p:cNvSpPr/>
          <p:nvPr/>
        </p:nvSpPr>
        <p:spPr bwMode="auto">
          <a:xfrm flipV="1">
            <a:off x="1905000" y="26670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5" name="Gerade Verbindung 14"/>
          <p:cNvCxnSpPr/>
          <p:nvPr/>
        </p:nvCxnSpPr>
        <p:spPr bwMode="auto">
          <a:xfrm>
            <a:off x="2743200" y="3124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Ellipse 26"/>
          <p:cNvSpPr/>
          <p:nvPr/>
        </p:nvSpPr>
        <p:spPr bwMode="auto">
          <a:xfrm>
            <a:off x="2743200" y="2971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39" name="Textfeld 14338"/>
          <p:cNvSpPr txBox="1"/>
          <p:nvPr/>
        </p:nvSpPr>
        <p:spPr>
          <a:xfrm>
            <a:off x="1219200" y="2590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38" name="Textfeld 37"/>
          <p:cNvSpPr txBox="1"/>
          <p:nvPr/>
        </p:nvSpPr>
        <p:spPr>
          <a:xfrm>
            <a:off x="1219200" y="3048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cxnSp>
        <p:nvCxnSpPr>
          <p:cNvPr id="32" name="Gerade Verbindung 31"/>
          <p:cNvCxnSpPr/>
          <p:nvPr/>
        </p:nvCxnSpPr>
        <p:spPr bwMode="auto">
          <a:xfrm>
            <a:off x="3048000" y="3124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 Verbindung 34"/>
          <p:cNvCxnSpPr/>
          <p:nvPr/>
        </p:nvCxnSpPr>
        <p:spPr bwMode="auto">
          <a:xfrm>
            <a:off x="4495800" y="3124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" name="Ellipse 35"/>
          <p:cNvSpPr/>
          <p:nvPr/>
        </p:nvSpPr>
        <p:spPr bwMode="auto">
          <a:xfrm>
            <a:off x="4495800" y="2971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3" name="Textfeld 42"/>
          <p:cNvSpPr txBox="1"/>
          <p:nvPr/>
        </p:nvSpPr>
        <p:spPr>
          <a:xfrm>
            <a:off x="4876800" y="2819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dirty="0"/>
          </a:p>
        </p:txBody>
      </p:sp>
      <p:sp>
        <p:nvSpPr>
          <p:cNvPr id="44" name="Gleichschenkliges Dreieck 43"/>
          <p:cNvSpPr/>
          <p:nvPr/>
        </p:nvSpPr>
        <p:spPr bwMode="auto">
          <a:xfrm rot="5400000">
            <a:off x="3508248" y="26639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5" name="Gerade Verbindung 44"/>
          <p:cNvCxnSpPr/>
          <p:nvPr/>
        </p:nvCxnSpPr>
        <p:spPr bwMode="auto">
          <a:xfrm>
            <a:off x="1066800" y="4267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>
            <a:off x="1066800" y="4724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Gerade Verbindung 46"/>
          <p:cNvCxnSpPr/>
          <p:nvPr/>
        </p:nvCxnSpPr>
        <p:spPr bwMode="auto">
          <a:xfrm>
            <a:off x="1600200" y="40386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 Verbindung 47"/>
          <p:cNvCxnSpPr/>
          <p:nvPr/>
        </p:nvCxnSpPr>
        <p:spPr bwMode="auto">
          <a:xfrm>
            <a:off x="1600200" y="4038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Gerade Verbindung 48"/>
          <p:cNvCxnSpPr/>
          <p:nvPr/>
        </p:nvCxnSpPr>
        <p:spPr bwMode="auto">
          <a:xfrm>
            <a:off x="1600200" y="4953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" name="Bogen 49"/>
          <p:cNvSpPr/>
          <p:nvPr/>
        </p:nvSpPr>
        <p:spPr bwMode="auto">
          <a:xfrm flipV="1">
            <a:off x="1905000" y="40386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1" name="Ellipse 50"/>
          <p:cNvSpPr/>
          <p:nvPr/>
        </p:nvSpPr>
        <p:spPr bwMode="auto">
          <a:xfrm>
            <a:off x="2743200" y="4343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2" name="Textfeld 51"/>
          <p:cNvSpPr txBox="1"/>
          <p:nvPr/>
        </p:nvSpPr>
        <p:spPr>
          <a:xfrm>
            <a:off x="1219200" y="3962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53" name="Textfeld 52"/>
          <p:cNvSpPr txBox="1"/>
          <p:nvPr/>
        </p:nvSpPr>
        <p:spPr>
          <a:xfrm>
            <a:off x="1219200" y="4419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54" name="Ellipse 53"/>
          <p:cNvSpPr/>
          <p:nvPr/>
        </p:nvSpPr>
        <p:spPr bwMode="auto">
          <a:xfrm>
            <a:off x="3276600" y="4343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5" name="Gerade Verbindung 54"/>
          <p:cNvCxnSpPr>
            <a:endCxn id="54" idx="2"/>
          </p:cNvCxnSpPr>
          <p:nvPr/>
        </p:nvCxnSpPr>
        <p:spPr bwMode="auto">
          <a:xfrm>
            <a:off x="3048000" y="44958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Textfeld 55"/>
          <p:cNvSpPr txBox="1"/>
          <p:nvPr/>
        </p:nvSpPr>
        <p:spPr>
          <a:xfrm>
            <a:off x="3751341" y="4191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dirty="0"/>
          </a:p>
        </p:txBody>
      </p:sp>
      <p:cxnSp>
        <p:nvCxnSpPr>
          <p:cNvPr id="57" name="Gerade Verbindung 56"/>
          <p:cNvCxnSpPr/>
          <p:nvPr/>
        </p:nvCxnSpPr>
        <p:spPr bwMode="auto">
          <a:xfrm>
            <a:off x="3581400" y="4495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Gerade Verbindung 57"/>
          <p:cNvCxnSpPr/>
          <p:nvPr/>
        </p:nvCxnSpPr>
        <p:spPr bwMode="auto">
          <a:xfrm>
            <a:off x="10668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58"/>
          <p:cNvCxnSpPr/>
          <p:nvPr/>
        </p:nvCxnSpPr>
        <p:spPr bwMode="auto">
          <a:xfrm>
            <a:off x="1066800" y="6019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1600200" y="53340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Gerade Verbindung 60"/>
          <p:cNvCxnSpPr/>
          <p:nvPr/>
        </p:nvCxnSpPr>
        <p:spPr bwMode="auto">
          <a:xfrm>
            <a:off x="1600200" y="5334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61"/>
          <p:cNvCxnSpPr/>
          <p:nvPr/>
        </p:nvCxnSpPr>
        <p:spPr bwMode="auto">
          <a:xfrm>
            <a:off x="1600200" y="62484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3" name="Bogen 62"/>
          <p:cNvSpPr/>
          <p:nvPr/>
        </p:nvSpPr>
        <p:spPr bwMode="auto">
          <a:xfrm flipV="1">
            <a:off x="1905000" y="53340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5" name="Textfeld 64"/>
          <p:cNvSpPr txBox="1"/>
          <p:nvPr/>
        </p:nvSpPr>
        <p:spPr>
          <a:xfrm>
            <a:off x="1219200" y="5257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66" name="Textfeld 65"/>
          <p:cNvSpPr txBox="1"/>
          <p:nvPr/>
        </p:nvSpPr>
        <p:spPr>
          <a:xfrm>
            <a:off x="1219200" y="5715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69" name="Textfeld 68"/>
          <p:cNvSpPr txBox="1"/>
          <p:nvPr/>
        </p:nvSpPr>
        <p:spPr>
          <a:xfrm>
            <a:off x="2913141" y="5486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dirty="0"/>
          </a:p>
        </p:txBody>
      </p:sp>
      <p:cxnSp>
        <p:nvCxnSpPr>
          <p:cNvPr id="70" name="Gerade Verbindung 69"/>
          <p:cNvCxnSpPr/>
          <p:nvPr/>
        </p:nvCxnSpPr>
        <p:spPr bwMode="auto">
          <a:xfrm>
            <a:off x="2743200" y="5791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352984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974850"/>
          </a:xfrm>
        </p:spPr>
        <p:txBody>
          <a:bodyPr/>
          <a:lstStyle/>
          <a:p>
            <a:r>
              <a:rPr lang="de-DE" dirty="0" err="1"/>
              <a:t>Ki</a:t>
            </a:r>
            <a:r>
              <a:rPr lang="de-DE" dirty="0"/>
              <a:t> = !A7 &amp; !A6 &amp;  !A5 &amp;  !A4 &amp; A3 &amp; A2 &amp; A2 &amp; A0 &amp; !B0   … </a:t>
            </a:r>
            <a:endParaRPr lang="de-DE" dirty="0" smtClean="0"/>
          </a:p>
          <a:p>
            <a:r>
              <a:rPr lang="de-DE" dirty="0"/>
              <a:t>Auf ähnliche Weise können wir </a:t>
            </a:r>
            <a:r>
              <a:rPr lang="de-DE" dirty="0" smtClean="0"/>
              <a:t>die </a:t>
            </a:r>
            <a:r>
              <a:rPr lang="de-DE" dirty="0"/>
              <a:t>Terme mit negierten Eingangsvariablen </a:t>
            </a:r>
            <a:r>
              <a:rPr lang="de-DE" dirty="0" smtClean="0"/>
              <a:t>realisieren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17</a:t>
            </a:fld>
            <a:endParaRPr lang="de-DE" altLang="de-DE"/>
          </a:p>
        </p:txBody>
      </p:sp>
      <p:cxnSp>
        <p:nvCxnSpPr>
          <p:cNvPr id="58" name="Gerade Verbindung 57"/>
          <p:cNvCxnSpPr/>
          <p:nvPr/>
        </p:nvCxnSpPr>
        <p:spPr bwMode="auto">
          <a:xfrm>
            <a:off x="1600200" y="343509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58"/>
          <p:cNvCxnSpPr/>
          <p:nvPr/>
        </p:nvCxnSpPr>
        <p:spPr bwMode="auto">
          <a:xfrm>
            <a:off x="3352800" y="343509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3886200" y="2749295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Gerade Verbindung 60"/>
          <p:cNvCxnSpPr/>
          <p:nvPr/>
        </p:nvCxnSpPr>
        <p:spPr bwMode="auto">
          <a:xfrm>
            <a:off x="3886200" y="2749295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61"/>
          <p:cNvCxnSpPr/>
          <p:nvPr/>
        </p:nvCxnSpPr>
        <p:spPr bwMode="auto">
          <a:xfrm>
            <a:off x="3886200" y="3663695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3" name="Bogen 62"/>
          <p:cNvSpPr/>
          <p:nvPr/>
        </p:nvSpPr>
        <p:spPr bwMode="auto">
          <a:xfrm flipV="1">
            <a:off x="4191000" y="2749295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5" name="Textfeld 64"/>
          <p:cNvSpPr txBox="1"/>
          <p:nvPr/>
        </p:nvSpPr>
        <p:spPr>
          <a:xfrm>
            <a:off x="1676400" y="3130295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69" name="Textfeld 68"/>
          <p:cNvSpPr txBox="1"/>
          <p:nvPr/>
        </p:nvSpPr>
        <p:spPr>
          <a:xfrm>
            <a:off x="5199141" y="2901695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dirty="0"/>
          </a:p>
        </p:txBody>
      </p:sp>
      <p:cxnSp>
        <p:nvCxnSpPr>
          <p:cNvPr id="70" name="Gerade Verbindung 69"/>
          <p:cNvCxnSpPr/>
          <p:nvPr/>
        </p:nvCxnSpPr>
        <p:spPr bwMode="auto">
          <a:xfrm>
            <a:off x="5029200" y="320649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63"/>
          <p:cNvCxnSpPr/>
          <p:nvPr/>
        </p:nvCxnSpPr>
        <p:spPr bwMode="auto">
          <a:xfrm>
            <a:off x="3048000" y="343509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7" name="Ellipse 66"/>
          <p:cNvSpPr/>
          <p:nvPr/>
        </p:nvSpPr>
        <p:spPr bwMode="auto">
          <a:xfrm>
            <a:off x="3048000" y="3282695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1" name="Gleichschenkliges Dreieck 70"/>
          <p:cNvSpPr/>
          <p:nvPr/>
        </p:nvSpPr>
        <p:spPr bwMode="auto">
          <a:xfrm rot="5400000">
            <a:off x="2060448" y="2974847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2" name="Gerade Verbindung 71"/>
          <p:cNvCxnSpPr/>
          <p:nvPr/>
        </p:nvCxnSpPr>
        <p:spPr bwMode="auto">
          <a:xfrm>
            <a:off x="3352800" y="297789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Textfeld 72"/>
          <p:cNvSpPr txBox="1"/>
          <p:nvPr/>
        </p:nvSpPr>
        <p:spPr>
          <a:xfrm>
            <a:off x="3429000" y="2673095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cxnSp>
        <p:nvCxnSpPr>
          <p:cNvPr id="74" name="Gerade Verbindung 73"/>
          <p:cNvCxnSpPr/>
          <p:nvPr/>
        </p:nvCxnSpPr>
        <p:spPr bwMode="auto">
          <a:xfrm>
            <a:off x="3352800" y="4876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3886200" y="41910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>
            <a:off x="3886200" y="4191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76"/>
          <p:cNvCxnSpPr/>
          <p:nvPr/>
        </p:nvCxnSpPr>
        <p:spPr bwMode="auto">
          <a:xfrm>
            <a:off x="3886200" y="51054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8" name="Bogen 77"/>
          <p:cNvSpPr/>
          <p:nvPr/>
        </p:nvSpPr>
        <p:spPr bwMode="auto">
          <a:xfrm flipV="1">
            <a:off x="4191000" y="41910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9" name="Textfeld 78"/>
          <p:cNvSpPr txBox="1"/>
          <p:nvPr/>
        </p:nvSpPr>
        <p:spPr>
          <a:xfrm>
            <a:off x="5199141" y="4343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dirty="0"/>
          </a:p>
        </p:txBody>
      </p:sp>
      <p:cxnSp>
        <p:nvCxnSpPr>
          <p:cNvPr id="80" name="Gerade Verbindung 79"/>
          <p:cNvCxnSpPr/>
          <p:nvPr/>
        </p:nvCxnSpPr>
        <p:spPr bwMode="auto">
          <a:xfrm>
            <a:off x="5029200" y="4648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80"/>
          <p:cNvCxnSpPr/>
          <p:nvPr/>
        </p:nvCxnSpPr>
        <p:spPr bwMode="auto">
          <a:xfrm>
            <a:off x="3048000" y="4876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Ellipse 81"/>
          <p:cNvSpPr/>
          <p:nvPr/>
        </p:nvSpPr>
        <p:spPr bwMode="auto">
          <a:xfrm>
            <a:off x="3581400" y="4724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3" name="Gerade Verbindung 82"/>
          <p:cNvCxnSpPr/>
          <p:nvPr/>
        </p:nvCxnSpPr>
        <p:spPr bwMode="auto">
          <a:xfrm>
            <a:off x="3352800" y="4419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4" name="Textfeld 83"/>
          <p:cNvSpPr txBox="1"/>
          <p:nvPr/>
        </p:nvSpPr>
        <p:spPr>
          <a:xfrm>
            <a:off x="3429000" y="4114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86" name="Textfeld 85"/>
          <p:cNvSpPr txBox="1"/>
          <p:nvPr/>
        </p:nvSpPr>
        <p:spPr>
          <a:xfrm>
            <a:off x="3124200" y="4572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35668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974850"/>
          </a:xfrm>
        </p:spPr>
        <p:txBody>
          <a:bodyPr/>
          <a:lstStyle/>
          <a:p>
            <a:r>
              <a:rPr lang="de-DE" dirty="0" smtClean="0"/>
              <a:t>UND mit mehreren Eingängen  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18</a:t>
            </a:fld>
            <a:endParaRPr lang="de-DE" altLang="de-DE"/>
          </a:p>
        </p:txBody>
      </p:sp>
      <p:cxnSp>
        <p:nvCxnSpPr>
          <p:cNvPr id="59" name="Gerade Verbindung 58"/>
          <p:cNvCxnSpPr/>
          <p:nvPr/>
        </p:nvCxnSpPr>
        <p:spPr bwMode="auto">
          <a:xfrm>
            <a:off x="3352800" y="2819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3886200" y="2749295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Gerade Verbindung 60"/>
          <p:cNvCxnSpPr/>
          <p:nvPr/>
        </p:nvCxnSpPr>
        <p:spPr bwMode="auto">
          <a:xfrm>
            <a:off x="3886200" y="2749295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61"/>
          <p:cNvCxnSpPr/>
          <p:nvPr/>
        </p:nvCxnSpPr>
        <p:spPr bwMode="auto">
          <a:xfrm>
            <a:off x="3886200" y="3663695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3" name="Bogen 62"/>
          <p:cNvSpPr/>
          <p:nvPr/>
        </p:nvSpPr>
        <p:spPr bwMode="auto">
          <a:xfrm flipV="1">
            <a:off x="4191000" y="2749295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9" name="Textfeld 68"/>
          <p:cNvSpPr txBox="1"/>
          <p:nvPr/>
        </p:nvSpPr>
        <p:spPr>
          <a:xfrm>
            <a:off x="5199141" y="2901695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dirty="0"/>
          </a:p>
        </p:txBody>
      </p:sp>
      <p:cxnSp>
        <p:nvCxnSpPr>
          <p:cNvPr id="70" name="Gerade Verbindung 69"/>
          <p:cNvCxnSpPr/>
          <p:nvPr/>
        </p:nvCxnSpPr>
        <p:spPr bwMode="auto">
          <a:xfrm>
            <a:off x="5029200" y="320649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63"/>
          <p:cNvCxnSpPr/>
          <p:nvPr/>
        </p:nvCxnSpPr>
        <p:spPr bwMode="auto">
          <a:xfrm>
            <a:off x="3352800" y="3810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3352800" y="259689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Textfeld 72"/>
          <p:cNvSpPr txBox="1"/>
          <p:nvPr/>
        </p:nvSpPr>
        <p:spPr>
          <a:xfrm>
            <a:off x="3386521" y="2292095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A0</a:t>
            </a:r>
            <a:endParaRPr lang="de-DE" dirty="0"/>
          </a:p>
        </p:txBody>
      </p:sp>
      <p:cxnSp>
        <p:nvCxnSpPr>
          <p:cNvPr id="31" name="Gerade Verbindung 30"/>
          <p:cNvCxnSpPr/>
          <p:nvPr/>
        </p:nvCxnSpPr>
        <p:spPr bwMode="auto">
          <a:xfrm flipV="1">
            <a:off x="7315200" y="4800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Gerade Verbindung 31"/>
          <p:cNvCxnSpPr/>
          <p:nvPr/>
        </p:nvCxnSpPr>
        <p:spPr bwMode="auto">
          <a:xfrm flipH="1" flipV="1">
            <a:off x="7086600" y="4495800"/>
            <a:ext cx="2286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Gerade Verbindung 32"/>
          <p:cNvCxnSpPr/>
          <p:nvPr/>
        </p:nvCxnSpPr>
        <p:spPr bwMode="auto">
          <a:xfrm flipV="1">
            <a:off x="7315200" y="4038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33"/>
          <p:cNvCxnSpPr/>
          <p:nvPr/>
        </p:nvCxnSpPr>
        <p:spPr bwMode="auto">
          <a:xfrm flipH="1" flipV="1">
            <a:off x="7086600" y="3733800"/>
            <a:ext cx="2286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 Verbindung 34"/>
          <p:cNvCxnSpPr/>
          <p:nvPr/>
        </p:nvCxnSpPr>
        <p:spPr bwMode="auto">
          <a:xfrm flipV="1">
            <a:off x="7315200" y="3276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>
            <a:off x="7315200" y="32766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Gerade Verbindung mit Pfeil 36"/>
          <p:cNvCxnSpPr/>
          <p:nvPr/>
        </p:nvCxnSpPr>
        <p:spPr bwMode="auto">
          <a:xfrm>
            <a:off x="6477000" y="38862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Gerade Verbindung mit Pfeil 37"/>
          <p:cNvCxnSpPr/>
          <p:nvPr/>
        </p:nvCxnSpPr>
        <p:spPr bwMode="auto">
          <a:xfrm>
            <a:off x="6477000" y="46482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Rechteck 39"/>
          <p:cNvSpPr/>
          <p:nvPr/>
        </p:nvSpPr>
        <p:spPr bwMode="auto">
          <a:xfrm>
            <a:off x="7239000" y="2362200"/>
            <a:ext cx="1524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1" name="Gerade Verbindung 40"/>
          <p:cNvCxnSpPr/>
          <p:nvPr/>
        </p:nvCxnSpPr>
        <p:spPr bwMode="auto">
          <a:xfrm flipV="1">
            <a:off x="7315200" y="2895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 flipV="1">
            <a:off x="7315200" y="1981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 flipH="1">
            <a:off x="7086600" y="1981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Textfeld 43"/>
          <p:cNvSpPr txBox="1"/>
          <p:nvPr/>
        </p:nvSpPr>
        <p:spPr>
          <a:xfrm>
            <a:off x="7848600" y="3048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dirty="0"/>
          </a:p>
        </p:txBody>
      </p:sp>
      <p:sp>
        <p:nvSpPr>
          <p:cNvPr id="45" name="Textfeld 44"/>
          <p:cNvSpPr txBox="1"/>
          <p:nvPr/>
        </p:nvSpPr>
        <p:spPr>
          <a:xfrm>
            <a:off x="6434521" y="36576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A0</a:t>
            </a:r>
            <a:endParaRPr lang="de-DE" dirty="0"/>
          </a:p>
        </p:txBody>
      </p:sp>
      <p:sp>
        <p:nvSpPr>
          <p:cNvPr id="46" name="Textfeld 45"/>
          <p:cNvSpPr txBox="1"/>
          <p:nvPr/>
        </p:nvSpPr>
        <p:spPr>
          <a:xfrm>
            <a:off x="6434521" y="44196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A2</a:t>
            </a:r>
            <a:endParaRPr lang="de-DE" dirty="0"/>
          </a:p>
        </p:txBody>
      </p:sp>
      <p:cxnSp>
        <p:nvCxnSpPr>
          <p:cNvPr id="5" name="Gerade Verbindung 4"/>
          <p:cNvCxnSpPr/>
          <p:nvPr/>
        </p:nvCxnSpPr>
        <p:spPr bwMode="auto">
          <a:xfrm>
            <a:off x="3886200" y="24384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" name="Textfeld 48"/>
          <p:cNvSpPr txBox="1"/>
          <p:nvPr/>
        </p:nvSpPr>
        <p:spPr>
          <a:xfrm>
            <a:off x="3284672" y="35052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An-1</a:t>
            </a:r>
            <a:endParaRPr lang="de-DE" dirty="0"/>
          </a:p>
        </p:txBody>
      </p:sp>
      <p:cxnSp>
        <p:nvCxnSpPr>
          <p:cNvPr id="50" name="Gerade Verbindung 49"/>
          <p:cNvCxnSpPr/>
          <p:nvPr/>
        </p:nvCxnSpPr>
        <p:spPr bwMode="auto">
          <a:xfrm flipV="1">
            <a:off x="7315200" y="5867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 flipH="1" flipV="1">
            <a:off x="7086600" y="5562600"/>
            <a:ext cx="2286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 flipH="1">
            <a:off x="7086600" y="6248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mit Pfeil 52"/>
          <p:cNvCxnSpPr/>
          <p:nvPr/>
        </p:nvCxnSpPr>
        <p:spPr bwMode="auto">
          <a:xfrm>
            <a:off x="6443279" y="57150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4" name="Textfeld 53"/>
          <p:cNvSpPr txBox="1"/>
          <p:nvPr/>
        </p:nvSpPr>
        <p:spPr>
          <a:xfrm>
            <a:off x="6332672" y="54864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An-1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85444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974850"/>
          </a:xfrm>
        </p:spPr>
        <p:txBody>
          <a:bodyPr/>
          <a:lstStyle/>
          <a:p>
            <a:r>
              <a:rPr lang="de-DE" dirty="0" smtClean="0"/>
              <a:t>ODER </a:t>
            </a:r>
            <a:r>
              <a:rPr lang="de-DE" dirty="0"/>
              <a:t>Verknüpfung kann man auch mit den Schaltern </a:t>
            </a:r>
            <a:r>
              <a:rPr lang="de-DE" dirty="0" smtClean="0"/>
              <a:t>implementieren.</a:t>
            </a:r>
          </a:p>
          <a:p>
            <a:r>
              <a:rPr lang="de-DE" dirty="0" smtClean="0"/>
              <a:t>Die </a:t>
            </a:r>
            <a:r>
              <a:rPr lang="de-DE" dirty="0"/>
              <a:t>Schalter sind zwischen GND und Ausgang angeschlossen, </a:t>
            </a:r>
            <a:r>
              <a:rPr lang="de-DE" dirty="0" err="1" smtClean="0"/>
              <a:t>PullUp</a:t>
            </a:r>
            <a:r>
              <a:rPr lang="de-DE" dirty="0" smtClean="0"/>
              <a:t> </a:t>
            </a:r>
            <a:r>
              <a:rPr lang="de-DE" dirty="0"/>
              <a:t>Widerstand. Wir bilden zuerst NOR, </a:t>
            </a:r>
            <a:r>
              <a:rPr lang="de-DE" dirty="0" smtClean="0"/>
              <a:t>hängen den </a:t>
            </a:r>
            <a:r>
              <a:rPr lang="de-DE" dirty="0"/>
              <a:t>Inverter an. 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19</a:t>
            </a:fld>
            <a:endParaRPr lang="de-DE" altLang="de-DE"/>
          </a:p>
        </p:txBody>
      </p:sp>
      <p:cxnSp>
        <p:nvCxnSpPr>
          <p:cNvPr id="39" name="Gerade Verbindung 38"/>
          <p:cNvCxnSpPr/>
          <p:nvPr/>
        </p:nvCxnSpPr>
        <p:spPr bwMode="auto">
          <a:xfrm>
            <a:off x="1295400" y="5181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Gerade Verbindung 46"/>
          <p:cNvCxnSpPr/>
          <p:nvPr/>
        </p:nvCxnSpPr>
        <p:spPr bwMode="auto">
          <a:xfrm>
            <a:off x="1295400" y="5638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Gerade Verbindung 57"/>
          <p:cNvCxnSpPr/>
          <p:nvPr/>
        </p:nvCxnSpPr>
        <p:spPr bwMode="auto">
          <a:xfrm>
            <a:off x="2743200" y="5410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 flipV="1">
            <a:off x="5334000" y="6172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Gerade Verbindung 65"/>
          <p:cNvCxnSpPr/>
          <p:nvPr/>
        </p:nvCxnSpPr>
        <p:spPr bwMode="auto">
          <a:xfrm flipH="1" flipV="1">
            <a:off x="5105400" y="5867400"/>
            <a:ext cx="2286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 flipV="1">
            <a:off x="6477000" y="6172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 flipH="1" flipV="1">
            <a:off x="6248400" y="5867400"/>
            <a:ext cx="2286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 flipV="1">
            <a:off x="5334000" y="5029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>
            <a:off x="5334000" y="50292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mit Pfeil 74"/>
          <p:cNvCxnSpPr/>
          <p:nvPr/>
        </p:nvCxnSpPr>
        <p:spPr bwMode="auto">
          <a:xfrm>
            <a:off x="5638800" y="60198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mit Pfeil 75"/>
          <p:cNvCxnSpPr/>
          <p:nvPr/>
        </p:nvCxnSpPr>
        <p:spPr bwMode="auto">
          <a:xfrm>
            <a:off x="4495800" y="60198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 flipH="1">
            <a:off x="5105400" y="6553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Rechteck 78"/>
          <p:cNvSpPr/>
          <p:nvPr/>
        </p:nvSpPr>
        <p:spPr bwMode="auto">
          <a:xfrm>
            <a:off x="5257800" y="4114800"/>
            <a:ext cx="1524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0" name="Gerade Verbindung 79"/>
          <p:cNvCxnSpPr/>
          <p:nvPr/>
        </p:nvCxnSpPr>
        <p:spPr bwMode="auto">
          <a:xfrm flipV="1">
            <a:off x="5334000" y="4648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80"/>
          <p:cNvCxnSpPr/>
          <p:nvPr/>
        </p:nvCxnSpPr>
        <p:spPr bwMode="auto">
          <a:xfrm flipV="1">
            <a:off x="5334000" y="3733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Gerade Verbindung 81"/>
          <p:cNvCxnSpPr/>
          <p:nvPr/>
        </p:nvCxnSpPr>
        <p:spPr bwMode="auto">
          <a:xfrm flipH="1">
            <a:off x="5105400" y="3733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" name="Textfeld 82"/>
          <p:cNvSpPr txBox="1"/>
          <p:nvPr/>
        </p:nvSpPr>
        <p:spPr>
          <a:xfrm>
            <a:off x="1447800" y="4876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84" name="Textfeld 83"/>
          <p:cNvSpPr txBox="1"/>
          <p:nvPr/>
        </p:nvSpPr>
        <p:spPr>
          <a:xfrm>
            <a:off x="1447800" y="5334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85" name="Textfeld 84"/>
          <p:cNvSpPr txBox="1"/>
          <p:nvPr/>
        </p:nvSpPr>
        <p:spPr>
          <a:xfrm>
            <a:off x="3979941" y="5105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dirty="0"/>
          </a:p>
        </p:txBody>
      </p:sp>
      <p:sp>
        <p:nvSpPr>
          <p:cNvPr id="87" name="Textfeld 86"/>
          <p:cNvSpPr txBox="1"/>
          <p:nvPr/>
        </p:nvSpPr>
        <p:spPr>
          <a:xfrm>
            <a:off x="5638800" y="5791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88" name="Textfeld 87"/>
          <p:cNvSpPr txBox="1"/>
          <p:nvPr/>
        </p:nvSpPr>
        <p:spPr>
          <a:xfrm>
            <a:off x="4495800" y="5791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cxnSp>
        <p:nvCxnSpPr>
          <p:cNvPr id="89" name="Gerade Verbindung 88"/>
          <p:cNvCxnSpPr/>
          <p:nvPr/>
        </p:nvCxnSpPr>
        <p:spPr bwMode="auto">
          <a:xfrm flipH="1">
            <a:off x="6248400" y="6553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Gerade Verbindung 89"/>
          <p:cNvCxnSpPr/>
          <p:nvPr/>
        </p:nvCxnSpPr>
        <p:spPr bwMode="auto">
          <a:xfrm flipV="1">
            <a:off x="5334000" y="5410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 Verbindung 90"/>
          <p:cNvCxnSpPr/>
          <p:nvPr/>
        </p:nvCxnSpPr>
        <p:spPr bwMode="auto">
          <a:xfrm flipV="1">
            <a:off x="6477000" y="5410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Gerade Verbindung 5"/>
          <p:cNvCxnSpPr/>
          <p:nvPr/>
        </p:nvCxnSpPr>
        <p:spPr bwMode="auto">
          <a:xfrm flipH="1">
            <a:off x="5334000" y="5410200"/>
            <a:ext cx="1143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/>
          <p:nvPr/>
        </p:nvCxnSpPr>
        <p:spPr bwMode="auto">
          <a:xfrm>
            <a:off x="7543800" y="5029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3" name="Ellipse 92"/>
          <p:cNvSpPr/>
          <p:nvPr/>
        </p:nvSpPr>
        <p:spPr bwMode="auto">
          <a:xfrm>
            <a:off x="7543800" y="4876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4" name="Textfeld 93"/>
          <p:cNvSpPr txBox="1"/>
          <p:nvPr/>
        </p:nvSpPr>
        <p:spPr>
          <a:xfrm>
            <a:off x="7924800" y="4724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dirty="0"/>
          </a:p>
        </p:txBody>
      </p:sp>
      <p:sp>
        <p:nvSpPr>
          <p:cNvPr id="95" name="Gleichschenkliges Dreieck 94"/>
          <p:cNvSpPr/>
          <p:nvPr/>
        </p:nvSpPr>
        <p:spPr bwMode="auto">
          <a:xfrm rot="5400000">
            <a:off x="6556248" y="45689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6" name="Ellipse 95"/>
          <p:cNvSpPr/>
          <p:nvPr/>
        </p:nvSpPr>
        <p:spPr bwMode="auto">
          <a:xfrm>
            <a:off x="3657600" y="5257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7" name="Gerade Verbindung 96"/>
          <p:cNvCxnSpPr/>
          <p:nvPr/>
        </p:nvCxnSpPr>
        <p:spPr bwMode="auto">
          <a:xfrm>
            <a:off x="3962400" y="5410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Gleichschenkliges Dreieck 97"/>
          <p:cNvSpPr/>
          <p:nvPr/>
        </p:nvSpPr>
        <p:spPr bwMode="auto">
          <a:xfrm rot="5400000">
            <a:off x="3231931" y="5213131"/>
            <a:ext cx="457200" cy="394138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0" name="Bogen 99"/>
          <p:cNvSpPr/>
          <p:nvPr/>
        </p:nvSpPr>
        <p:spPr bwMode="auto">
          <a:xfrm>
            <a:off x="1524000" y="4876800"/>
            <a:ext cx="381000" cy="1054100"/>
          </a:xfrm>
          <a:prstGeom prst="arc">
            <a:avLst>
              <a:gd name="adj1" fmla="val 16200000"/>
              <a:gd name="adj2" fmla="val 538778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2" name="Bogen 101"/>
          <p:cNvSpPr/>
          <p:nvPr/>
        </p:nvSpPr>
        <p:spPr bwMode="auto">
          <a:xfrm>
            <a:off x="1447800" y="48768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3" name="Bogen 102"/>
          <p:cNvSpPr/>
          <p:nvPr/>
        </p:nvSpPr>
        <p:spPr bwMode="auto">
          <a:xfrm flipV="1">
            <a:off x="1447800" y="44196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" name="Gerade Verbindung 9"/>
          <p:cNvCxnSpPr>
            <a:endCxn id="100" idx="0"/>
          </p:cNvCxnSpPr>
          <p:nvPr/>
        </p:nvCxnSpPr>
        <p:spPr bwMode="auto">
          <a:xfrm flipH="1">
            <a:off x="1714500" y="48768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Gerade Verbindung 103"/>
          <p:cNvCxnSpPr/>
          <p:nvPr/>
        </p:nvCxnSpPr>
        <p:spPr bwMode="auto">
          <a:xfrm flipH="1">
            <a:off x="1676400" y="59436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5" name="Ellipse 104"/>
          <p:cNvSpPr/>
          <p:nvPr/>
        </p:nvSpPr>
        <p:spPr bwMode="auto">
          <a:xfrm>
            <a:off x="2743200" y="5257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9816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Themen</a:t>
            </a:r>
          </a:p>
          <a:p>
            <a:r>
              <a:rPr lang="de-DE" dirty="0"/>
              <a:t>Design </a:t>
            </a:r>
            <a:r>
              <a:rPr lang="de-DE" dirty="0" smtClean="0"/>
              <a:t>digitaler </a:t>
            </a:r>
            <a:r>
              <a:rPr lang="de-DE" dirty="0"/>
              <a:t>Grundkomponenten</a:t>
            </a:r>
          </a:p>
          <a:p>
            <a:r>
              <a:rPr lang="de-DE" dirty="0" smtClean="0"/>
              <a:t>Logik „Gates</a:t>
            </a:r>
            <a:r>
              <a:rPr lang="de-DE" dirty="0" smtClean="0"/>
              <a:t>“ („Gatter“), </a:t>
            </a:r>
            <a:r>
              <a:rPr lang="de-DE" dirty="0" smtClean="0"/>
              <a:t>Register</a:t>
            </a:r>
            <a:r>
              <a:rPr lang="de-DE" dirty="0"/>
              <a:t>, Speicherelemente, </a:t>
            </a:r>
            <a:r>
              <a:rPr lang="de-DE" dirty="0" smtClean="0"/>
              <a:t>RAM, etc.</a:t>
            </a:r>
            <a:endParaRPr lang="de-DE" dirty="0"/>
          </a:p>
          <a:p>
            <a:r>
              <a:rPr lang="de-DE" dirty="0"/>
              <a:t>Übung: </a:t>
            </a:r>
            <a:r>
              <a:rPr lang="de-DE" dirty="0" smtClean="0"/>
              <a:t>Digitales Chipdesign, Schaltungsentwurf aus dem HDL Code </a:t>
            </a:r>
          </a:p>
          <a:p>
            <a:r>
              <a:rPr lang="de-DE" dirty="0" smtClean="0"/>
              <a:t>Übung </a:t>
            </a:r>
            <a:r>
              <a:rPr lang="de-DE" dirty="0"/>
              <a:t>einmal in zwei Wochen, zwei Gruppen – Anfang im </a:t>
            </a:r>
            <a:r>
              <a:rPr lang="de-DE" dirty="0" smtClean="0"/>
              <a:t>Mai</a:t>
            </a:r>
          </a:p>
          <a:p>
            <a:r>
              <a:rPr lang="de-DE" dirty="0" smtClean="0"/>
              <a:t>Email</a:t>
            </a:r>
          </a:p>
          <a:p>
            <a:r>
              <a:rPr lang="de-DE" dirty="0">
                <a:hlinkClick r:id="rId2"/>
              </a:rPr>
              <a:t>i</a:t>
            </a:r>
            <a:r>
              <a:rPr lang="de-DE" dirty="0" smtClean="0">
                <a:hlinkClick r:id="rId2"/>
              </a:rPr>
              <a:t>van.peric@kit.edu</a:t>
            </a:r>
            <a:endParaRPr lang="de-DE" dirty="0" smtClean="0"/>
          </a:p>
          <a:p>
            <a:r>
              <a:rPr lang="de-DE" dirty="0" smtClean="0"/>
              <a:t>richard.leys@kit.edu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75677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974850"/>
          </a:xfrm>
        </p:spPr>
        <p:txBody>
          <a:bodyPr/>
          <a:lstStyle/>
          <a:p>
            <a:r>
              <a:rPr lang="de-DE" dirty="0"/>
              <a:t>Unser Komparator braucht also 256 UND Gatter mit jeweils 16 Eingänge und ein ODER mit 256 </a:t>
            </a:r>
            <a:r>
              <a:rPr lang="de-DE" dirty="0" smtClean="0"/>
              <a:t>Eingängen</a:t>
            </a:r>
            <a:r>
              <a:rPr lang="de-DE" dirty="0"/>
              <a:t> </a:t>
            </a:r>
            <a:r>
              <a:rPr lang="de-DE" dirty="0" smtClean="0"/>
              <a:t>– kompliziert!</a:t>
            </a:r>
            <a:endParaRPr lang="de-DE" dirty="0"/>
          </a:p>
          <a:p>
            <a:r>
              <a:rPr lang="de-DE" dirty="0"/>
              <a:t>Eine weitere Vereinfachung der Normalform nach den Absorptionsregeln ist in diesem Fall nicht möglich</a:t>
            </a:r>
            <a:r>
              <a:rPr lang="de-DE" dirty="0" smtClean="0"/>
              <a:t>.</a:t>
            </a:r>
          </a:p>
          <a:p>
            <a:r>
              <a:rPr lang="de-DE" dirty="0"/>
              <a:t>Man kann </a:t>
            </a:r>
            <a:r>
              <a:rPr lang="de-DE" dirty="0" smtClean="0"/>
              <a:t>aber die </a:t>
            </a:r>
            <a:r>
              <a:rPr lang="de-DE" dirty="0"/>
              <a:t>Terme umzugruppieren – </a:t>
            </a:r>
            <a:r>
              <a:rPr lang="de-DE" dirty="0" smtClean="0"/>
              <a:t>Distributivregeln. Schwierig ohne Rechner/Programm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20</a:t>
            </a:fld>
            <a:endParaRPr lang="de-DE" altLang="de-DE"/>
          </a:p>
        </p:txBody>
      </p:sp>
      <p:cxnSp>
        <p:nvCxnSpPr>
          <p:cNvPr id="43" name="Gerade Verbindung 42"/>
          <p:cNvCxnSpPr/>
          <p:nvPr/>
        </p:nvCxnSpPr>
        <p:spPr bwMode="auto">
          <a:xfrm>
            <a:off x="1676400" y="296570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Gerade Verbindung 43"/>
          <p:cNvCxnSpPr/>
          <p:nvPr/>
        </p:nvCxnSpPr>
        <p:spPr bwMode="auto">
          <a:xfrm>
            <a:off x="2209800" y="28956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Gerade Verbindung 44"/>
          <p:cNvCxnSpPr/>
          <p:nvPr/>
        </p:nvCxnSpPr>
        <p:spPr bwMode="auto">
          <a:xfrm>
            <a:off x="2209800" y="2895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>
            <a:off x="2209800" y="3810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" name="Bogen 47"/>
          <p:cNvSpPr/>
          <p:nvPr/>
        </p:nvSpPr>
        <p:spPr bwMode="auto">
          <a:xfrm flipV="1">
            <a:off x="2514600" y="28956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0" name="Gerade Verbindung 49"/>
          <p:cNvCxnSpPr/>
          <p:nvPr/>
        </p:nvCxnSpPr>
        <p:spPr bwMode="auto">
          <a:xfrm>
            <a:off x="3352800" y="3352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1676400" y="395630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16764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Gerade Verbindung 53"/>
          <p:cNvCxnSpPr/>
          <p:nvPr/>
        </p:nvCxnSpPr>
        <p:spPr bwMode="auto">
          <a:xfrm>
            <a:off x="2209800" y="2584705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 Verbindung 55"/>
          <p:cNvCxnSpPr/>
          <p:nvPr/>
        </p:nvCxnSpPr>
        <p:spPr bwMode="auto">
          <a:xfrm>
            <a:off x="1676400" y="5334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56"/>
          <p:cNvCxnSpPr/>
          <p:nvPr/>
        </p:nvCxnSpPr>
        <p:spPr bwMode="auto">
          <a:xfrm>
            <a:off x="2209800" y="5263895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58"/>
          <p:cNvCxnSpPr/>
          <p:nvPr/>
        </p:nvCxnSpPr>
        <p:spPr bwMode="auto">
          <a:xfrm>
            <a:off x="2209800" y="5263895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2209800" y="6178295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" name="Bogen 60"/>
          <p:cNvSpPr/>
          <p:nvPr/>
        </p:nvSpPr>
        <p:spPr bwMode="auto">
          <a:xfrm flipV="1">
            <a:off x="2514600" y="5263895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2" name="Gerade Verbindung 61"/>
          <p:cNvCxnSpPr/>
          <p:nvPr/>
        </p:nvCxnSpPr>
        <p:spPr bwMode="auto">
          <a:xfrm>
            <a:off x="3352800" y="572109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Gerade Verbindung 62"/>
          <p:cNvCxnSpPr/>
          <p:nvPr/>
        </p:nvCxnSpPr>
        <p:spPr bwMode="auto">
          <a:xfrm>
            <a:off x="1676400" y="6324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63"/>
          <p:cNvCxnSpPr/>
          <p:nvPr/>
        </p:nvCxnSpPr>
        <p:spPr bwMode="auto">
          <a:xfrm>
            <a:off x="1676400" y="511149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/>
          <p:nvPr/>
        </p:nvCxnSpPr>
        <p:spPr bwMode="auto">
          <a:xfrm>
            <a:off x="2209800" y="49530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6" name="Bogen 85"/>
          <p:cNvSpPr/>
          <p:nvPr/>
        </p:nvSpPr>
        <p:spPr bwMode="auto">
          <a:xfrm>
            <a:off x="3657600" y="3124200"/>
            <a:ext cx="381000" cy="2819400"/>
          </a:xfrm>
          <a:prstGeom prst="arc">
            <a:avLst>
              <a:gd name="adj1" fmla="val 16200000"/>
              <a:gd name="adj2" fmla="val 538778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9" name="Bogen 98"/>
          <p:cNvSpPr/>
          <p:nvPr/>
        </p:nvSpPr>
        <p:spPr bwMode="auto">
          <a:xfrm flipV="1">
            <a:off x="3810000" y="35814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1" name="Gerade Verbindung 100"/>
          <p:cNvCxnSpPr/>
          <p:nvPr/>
        </p:nvCxnSpPr>
        <p:spPr bwMode="auto">
          <a:xfrm flipH="1">
            <a:off x="4038600" y="40386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Gerade Verbindung 105"/>
          <p:cNvCxnSpPr/>
          <p:nvPr/>
        </p:nvCxnSpPr>
        <p:spPr bwMode="auto">
          <a:xfrm flipH="1">
            <a:off x="4038600" y="51054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7" name="Bogen 106"/>
          <p:cNvSpPr/>
          <p:nvPr/>
        </p:nvSpPr>
        <p:spPr bwMode="auto">
          <a:xfrm>
            <a:off x="3810000" y="40386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8" name="Gerade Verbindung 107"/>
          <p:cNvCxnSpPr/>
          <p:nvPr/>
        </p:nvCxnSpPr>
        <p:spPr bwMode="auto">
          <a:xfrm>
            <a:off x="3352800" y="3962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Gerade Verbindung 108"/>
          <p:cNvCxnSpPr/>
          <p:nvPr/>
        </p:nvCxnSpPr>
        <p:spPr bwMode="auto">
          <a:xfrm>
            <a:off x="3352800" y="4267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Gerade Verbindung 109"/>
          <p:cNvCxnSpPr/>
          <p:nvPr/>
        </p:nvCxnSpPr>
        <p:spPr bwMode="auto">
          <a:xfrm>
            <a:off x="3352800" y="4572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/>
          <p:nvPr/>
        </p:nvCxnSpPr>
        <p:spPr bwMode="auto">
          <a:xfrm>
            <a:off x="5181600" y="45720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mit Pfeil 8"/>
          <p:cNvCxnSpPr/>
          <p:nvPr/>
        </p:nvCxnSpPr>
        <p:spPr bwMode="auto">
          <a:xfrm>
            <a:off x="1219200" y="26670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838200" y="335280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16</a:t>
            </a:r>
            <a:endParaRPr lang="de-DE" dirty="0"/>
          </a:p>
        </p:txBody>
      </p:sp>
      <p:cxnSp>
        <p:nvCxnSpPr>
          <p:cNvPr id="111" name="Gerade Verbindung mit Pfeil 110"/>
          <p:cNvCxnSpPr/>
          <p:nvPr/>
        </p:nvCxnSpPr>
        <p:spPr bwMode="auto">
          <a:xfrm>
            <a:off x="4343400" y="3200400"/>
            <a:ext cx="0" cy="2743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2" name="Textfeld 111"/>
          <p:cNvSpPr txBox="1"/>
          <p:nvPr/>
        </p:nvSpPr>
        <p:spPr>
          <a:xfrm>
            <a:off x="4361056" y="3581400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256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20606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974850"/>
          </a:xfrm>
        </p:spPr>
        <p:txBody>
          <a:bodyPr/>
          <a:lstStyle/>
          <a:p>
            <a:r>
              <a:rPr lang="de-DE" dirty="0" smtClean="0"/>
              <a:t>Einfachere Logik kann entsprechend der gewöhnlichen iterativen Vergleichsmethode gebildet werden – keine Normale Form, mehr Stufen </a:t>
            </a:r>
          </a:p>
          <a:p>
            <a:r>
              <a:rPr lang="de-DE" dirty="0" err="1" smtClean="0"/>
              <a:t>Bitweise</a:t>
            </a:r>
            <a:r>
              <a:rPr lang="de-DE" dirty="0" smtClean="0"/>
              <a:t> Vergleich -&gt; wir vergleichen alle Bits einzeln, wenn alle gleich sind -&gt; sind auch die Zahlen gleich</a:t>
            </a:r>
          </a:p>
          <a:p>
            <a:r>
              <a:rPr lang="de-DE" dirty="0" smtClean="0"/>
              <a:t>Äquivalenz: Normalform Y </a:t>
            </a:r>
            <a:r>
              <a:rPr lang="de-DE" dirty="0"/>
              <a:t>= (a &amp; b) | (!a &amp; !b)</a:t>
            </a:r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21</a:t>
            </a:fld>
            <a:endParaRPr lang="de-DE" altLang="de-DE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9167456"/>
              </p:ext>
            </p:extLst>
          </p:nvPr>
        </p:nvGraphicFramePr>
        <p:xfrm>
          <a:off x="381000" y="2438400"/>
          <a:ext cx="3657600" cy="213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</a:tblGrid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9" name="Gerade Verbindung mit Pfeil 8"/>
          <p:cNvCxnSpPr/>
          <p:nvPr/>
        </p:nvCxnSpPr>
        <p:spPr bwMode="auto">
          <a:xfrm>
            <a:off x="990600" y="52578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Gerade Verbindung 37"/>
          <p:cNvCxnSpPr/>
          <p:nvPr/>
        </p:nvCxnSpPr>
        <p:spPr bwMode="auto">
          <a:xfrm>
            <a:off x="1524000" y="5257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Gerade Verbindung 38"/>
          <p:cNvCxnSpPr/>
          <p:nvPr/>
        </p:nvCxnSpPr>
        <p:spPr bwMode="auto">
          <a:xfrm>
            <a:off x="1524000" y="5715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Textfeld 39"/>
          <p:cNvSpPr txBox="1"/>
          <p:nvPr/>
        </p:nvSpPr>
        <p:spPr>
          <a:xfrm>
            <a:off x="1676400" y="4953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41" name="Textfeld 40"/>
          <p:cNvSpPr txBox="1"/>
          <p:nvPr/>
        </p:nvSpPr>
        <p:spPr>
          <a:xfrm>
            <a:off x="1676400" y="5410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42" name="Bogen 41"/>
          <p:cNvSpPr/>
          <p:nvPr/>
        </p:nvSpPr>
        <p:spPr bwMode="auto">
          <a:xfrm>
            <a:off x="1752600" y="4953000"/>
            <a:ext cx="381000" cy="1054100"/>
          </a:xfrm>
          <a:prstGeom prst="arc">
            <a:avLst>
              <a:gd name="adj1" fmla="val 16200000"/>
              <a:gd name="adj2" fmla="val 538778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7" name="Bogen 46"/>
          <p:cNvSpPr/>
          <p:nvPr/>
        </p:nvSpPr>
        <p:spPr bwMode="auto">
          <a:xfrm>
            <a:off x="1676400" y="49530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9" name="Gerade Verbindung 48"/>
          <p:cNvCxnSpPr>
            <a:endCxn id="42" idx="0"/>
          </p:cNvCxnSpPr>
          <p:nvPr/>
        </p:nvCxnSpPr>
        <p:spPr bwMode="auto">
          <a:xfrm flipH="1">
            <a:off x="1943100" y="49530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52"/>
          <p:cNvCxnSpPr/>
          <p:nvPr/>
        </p:nvCxnSpPr>
        <p:spPr bwMode="auto">
          <a:xfrm flipH="1">
            <a:off x="1905000" y="60198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5" name="Ellipse 54"/>
          <p:cNvSpPr/>
          <p:nvPr/>
        </p:nvSpPr>
        <p:spPr bwMode="auto">
          <a:xfrm>
            <a:off x="2971800" y="53340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8" name="Bogen 57"/>
          <p:cNvSpPr/>
          <p:nvPr/>
        </p:nvSpPr>
        <p:spPr bwMode="auto">
          <a:xfrm flipV="1">
            <a:off x="1676400" y="44958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5" name="Bogen 64"/>
          <p:cNvSpPr/>
          <p:nvPr/>
        </p:nvSpPr>
        <p:spPr bwMode="auto">
          <a:xfrm>
            <a:off x="1828800" y="4953000"/>
            <a:ext cx="381000" cy="1054100"/>
          </a:xfrm>
          <a:prstGeom prst="arc">
            <a:avLst>
              <a:gd name="adj1" fmla="val 16200000"/>
              <a:gd name="adj2" fmla="val 538778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6" name="Gerade Verbindung 65"/>
          <p:cNvCxnSpPr/>
          <p:nvPr/>
        </p:nvCxnSpPr>
        <p:spPr bwMode="auto">
          <a:xfrm>
            <a:off x="3276600" y="5486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>
            <a:off x="4800600" y="4419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>
            <a:off x="5334000" y="37338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Gerade Verbindung 69"/>
          <p:cNvCxnSpPr/>
          <p:nvPr/>
        </p:nvCxnSpPr>
        <p:spPr bwMode="auto">
          <a:xfrm>
            <a:off x="5334000" y="3733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>
            <a:off x="5334000" y="4648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Bogen 71"/>
          <p:cNvSpPr/>
          <p:nvPr/>
        </p:nvSpPr>
        <p:spPr bwMode="auto">
          <a:xfrm flipV="1">
            <a:off x="5638800" y="37338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5" name="Gerade Verbindung 74"/>
          <p:cNvCxnSpPr/>
          <p:nvPr/>
        </p:nvCxnSpPr>
        <p:spPr bwMode="auto">
          <a:xfrm>
            <a:off x="4800600" y="3962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6" name="Textfeld 75"/>
          <p:cNvSpPr txBox="1"/>
          <p:nvPr/>
        </p:nvSpPr>
        <p:spPr>
          <a:xfrm>
            <a:off x="4876800" y="3657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cxnSp>
        <p:nvCxnSpPr>
          <p:cNvPr id="77" name="Gerade Verbindung 76"/>
          <p:cNvCxnSpPr/>
          <p:nvPr/>
        </p:nvCxnSpPr>
        <p:spPr bwMode="auto">
          <a:xfrm>
            <a:off x="4800600" y="5791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>
            <a:off x="5334000" y="5105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78"/>
          <p:cNvCxnSpPr/>
          <p:nvPr/>
        </p:nvCxnSpPr>
        <p:spPr bwMode="auto">
          <a:xfrm>
            <a:off x="5334000" y="51054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>
            <a:off x="5334000" y="6019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" name="Bogen 80"/>
          <p:cNvSpPr/>
          <p:nvPr/>
        </p:nvSpPr>
        <p:spPr bwMode="auto">
          <a:xfrm flipV="1">
            <a:off x="5638800" y="51054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2" name="Gerade Verbindung 81"/>
          <p:cNvCxnSpPr/>
          <p:nvPr/>
        </p:nvCxnSpPr>
        <p:spPr bwMode="auto">
          <a:xfrm>
            <a:off x="4495800" y="5791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" name="Ellipse 82"/>
          <p:cNvSpPr/>
          <p:nvPr/>
        </p:nvSpPr>
        <p:spPr bwMode="auto">
          <a:xfrm>
            <a:off x="5029200" y="5638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4" name="Gerade Verbindung 83"/>
          <p:cNvCxnSpPr/>
          <p:nvPr/>
        </p:nvCxnSpPr>
        <p:spPr bwMode="auto">
          <a:xfrm>
            <a:off x="4495800" y="5334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5" name="Textfeld 84"/>
          <p:cNvSpPr txBox="1"/>
          <p:nvPr/>
        </p:nvSpPr>
        <p:spPr>
          <a:xfrm>
            <a:off x="4572000" y="5029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87" name="Textfeld 86"/>
          <p:cNvSpPr txBox="1"/>
          <p:nvPr/>
        </p:nvSpPr>
        <p:spPr>
          <a:xfrm>
            <a:off x="4572000" y="5486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88" name="Ellipse 87"/>
          <p:cNvSpPr/>
          <p:nvPr/>
        </p:nvSpPr>
        <p:spPr bwMode="auto">
          <a:xfrm>
            <a:off x="5029200" y="51816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9" name="Textfeld 88"/>
          <p:cNvSpPr txBox="1"/>
          <p:nvPr/>
        </p:nvSpPr>
        <p:spPr>
          <a:xfrm>
            <a:off x="4876800" y="4108705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cxnSp>
        <p:nvCxnSpPr>
          <p:cNvPr id="14" name="Gerade Verbindung 13"/>
          <p:cNvCxnSpPr/>
          <p:nvPr/>
        </p:nvCxnSpPr>
        <p:spPr bwMode="auto">
          <a:xfrm>
            <a:off x="6477000" y="418490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Gerade Verbindung 89"/>
          <p:cNvCxnSpPr/>
          <p:nvPr/>
        </p:nvCxnSpPr>
        <p:spPr bwMode="auto">
          <a:xfrm>
            <a:off x="64770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1" name="Bogen 90"/>
          <p:cNvSpPr/>
          <p:nvPr/>
        </p:nvSpPr>
        <p:spPr bwMode="auto">
          <a:xfrm>
            <a:off x="7239000" y="4343400"/>
            <a:ext cx="381000" cy="1054100"/>
          </a:xfrm>
          <a:prstGeom prst="arc">
            <a:avLst>
              <a:gd name="adj1" fmla="val 16200000"/>
              <a:gd name="adj2" fmla="val 538778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2" name="Bogen 91"/>
          <p:cNvSpPr/>
          <p:nvPr/>
        </p:nvSpPr>
        <p:spPr bwMode="auto">
          <a:xfrm>
            <a:off x="7239000" y="43434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3" name="Gerade Verbindung 92"/>
          <p:cNvCxnSpPr/>
          <p:nvPr/>
        </p:nvCxnSpPr>
        <p:spPr bwMode="auto">
          <a:xfrm flipH="1">
            <a:off x="7505700" y="43434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Gerade Verbindung 93"/>
          <p:cNvCxnSpPr/>
          <p:nvPr/>
        </p:nvCxnSpPr>
        <p:spPr bwMode="auto">
          <a:xfrm flipH="1">
            <a:off x="7467600" y="54102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5" name="Bogen 94"/>
          <p:cNvSpPr/>
          <p:nvPr/>
        </p:nvSpPr>
        <p:spPr bwMode="auto">
          <a:xfrm flipV="1">
            <a:off x="7239000" y="38862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9" name="Gerade Verbindung 18"/>
          <p:cNvCxnSpPr/>
          <p:nvPr/>
        </p:nvCxnSpPr>
        <p:spPr bwMode="auto">
          <a:xfrm>
            <a:off x="7010400" y="4191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>
            <a:off x="7010400" y="4495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 Verbindung 97"/>
          <p:cNvCxnSpPr/>
          <p:nvPr/>
        </p:nvCxnSpPr>
        <p:spPr bwMode="auto">
          <a:xfrm>
            <a:off x="7010400" y="5257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99"/>
          <p:cNvCxnSpPr/>
          <p:nvPr/>
        </p:nvCxnSpPr>
        <p:spPr bwMode="auto">
          <a:xfrm>
            <a:off x="7010400" y="5257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Gerade Verbindung 101"/>
          <p:cNvCxnSpPr/>
          <p:nvPr/>
        </p:nvCxnSpPr>
        <p:spPr bwMode="auto">
          <a:xfrm>
            <a:off x="8534400" y="4876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Gerade Verbindung mit Pfeil 102"/>
          <p:cNvCxnSpPr/>
          <p:nvPr/>
        </p:nvCxnSpPr>
        <p:spPr bwMode="auto">
          <a:xfrm>
            <a:off x="3733800" y="54864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Textfeld 20"/>
          <p:cNvSpPr txBox="1"/>
          <p:nvPr/>
        </p:nvSpPr>
        <p:spPr>
          <a:xfrm>
            <a:off x="2255294" y="6248400"/>
            <a:ext cx="16177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Äquivalenz - EXNOR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26024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974850"/>
          </a:xfrm>
        </p:spPr>
        <p:txBody>
          <a:bodyPr/>
          <a:lstStyle/>
          <a:p>
            <a:r>
              <a:rPr lang="de-DE" dirty="0"/>
              <a:t>Einfachere Logik kann entsprechend der gewöhnlichen iterativen Vergleichsmethode gebildet werden – keine Normale Form, mehr Stufen </a:t>
            </a:r>
          </a:p>
          <a:p>
            <a:r>
              <a:rPr lang="de-DE" dirty="0" err="1"/>
              <a:t>Bitweise</a:t>
            </a:r>
            <a:r>
              <a:rPr lang="de-DE" dirty="0"/>
              <a:t> </a:t>
            </a:r>
            <a:r>
              <a:rPr lang="de-DE" dirty="0" smtClean="0"/>
              <a:t>Vergleich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22</a:t>
            </a:fld>
            <a:endParaRPr lang="de-DE" altLang="de-DE"/>
          </a:p>
        </p:txBody>
      </p:sp>
      <p:cxnSp>
        <p:nvCxnSpPr>
          <p:cNvPr id="38" name="Gerade Verbindung 37"/>
          <p:cNvCxnSpPr/>
          <p:nvPr/>
        </p:nvCxnSpPr>
        <p:spPr bwMode="auto">
          <a:xfrm>
            <a:off x="1066800" y="3429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Gerade Verbindung 38"/>
          <p:cNvCxnSpPr/>
          <p:nvPr/>
        </p:nvCxnSpPr>
        <p:spPr bwMode="auto">
          <a:xfrm>
            <a:off x="1066800" y="3886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Textfeld 39"/>
          <p:cNvSpPr txBox="1"/>
          <p:nvPr/>
        </p:nvSpPr>
        <p:spPr>
          <a:xfrm>
            <a:off x="1176721" y="3124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A0</a:t>
            </a:r>
            <a:endParaRPr lang="de-DE" dirty="0"/>
          </a:p>
        </p:txBody>
      </p:sp>
      <p:sp>
        <p:nvSpPr>
          <p:cNvPr id="41" name="Textfeld 40"/>
          <p:cNvSpPr txBox="1"/>
          <p:nvPr/>
        </p:nvSpPr>
        <p:spPr>
          <a:xfrm>
            <a:off x="1176721" y="3581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B0</a:t>
            </a:r>
            <a:endParaRPr lang="de-DE" dirty="0"/>
          </a:p>
        </p:txBody>
      </p:sp>
      <p:sp>
        <p:nvSpPr>
          <p:cNvPr id="42" name="Bogen 41"/>
          <p:cNvSpPr/>
          <p:nvPr/>
        </p:nvSpPr>
        <p:spPr bwMode="auto">
          <a:xfrm>
            <a:off x="1295400" y="3124200"/>
            <a:ext cx="381000" cy="1054100"/>
          </a:xfrm>
          <a:prstGeom prst="arc">
            <a:avLst>
              <a:gd name="adj1" fmla="val 16200000"/>
              <a:gd name="adj2" fmla="val 538778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7" name="Bogen 46"/>
          <p:cNvSpPr/>
          <p:nvPr/>
        </p:nvSpPr>
        <p:spPr bwMode="auto">
          <a:xfrm>
            <a:off x="1219200" y="31242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9" name="Gerade Verbindung 48"/>
          <p:cNvCxnSpPr>
            <a:endCxn id="42" idx="0"/>
          </p:cNvCxnSpPr>
          <p:nvPr/>
        </p:nvCxnSpPr>
        <p:spPr bwMode="auto">
          <a:xfrm flipH="1">
            <a:off x="1485900" y="31242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52"/>
          <p:cNvCxnSpPr/>
          <p:nvPr/>
        </p:nvCxnSpPr>
        <p:spPr bwMode="auto">
          <a:xfrm flipH="1">
            <a:off x="1447800" y="41910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5" name="Ellipse 54"/>
          <p:cNvSpPr/>
          <p:nvPr/>
        </p:nvSpPr>
        <p:spPr bwMode="auto">
          <a:xfrm>
            <a:off x="2514600" y="3505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8" name="Bogen 57"/>
          <p:cNvSpPr/>
          <p:nvPr/>
        </p:nvSpPr>
        <p:spPr bwMode="auto">
          <a:xfrm flipV="1">
            <a:off x="1219200" y="26670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5" name="Bogen 64"/>
          <p:cNvSpPr/>
          <p:nvPr/>
        </p:nvSpPr>
        <p:spPr bwMode="auto">
          <a:xfrm>
            <a:off x="1371600" y="3124200"/>
            <a:ext cx="381000" cy="1054100"/>
          </a:xfrm>
          <a:prstGeom prst="arc">
            <a:avLst>
              <a:gd name="adj1" fmla="val 16200000"/>
              <a:gd name="adj2" fmla="val 538778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6" name="Gerade Verbindung 65"/>
          <p:cNvCxnSpPr/>
          <p:nvPr/>
        </p:nvCxnSpPr>
        <p:spPr bwMode="auto">
          <a:xfrm>
            <a:off x="2819400" y="3657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>
            <a:off x="1066800" y="5486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1066800" y="5943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Textfeld 20"/>
          <p:cNvSpPr txBox="1"/>
          <p:nvPr/>
        </p:nvSpPr>
        <p:spPr>
          <a:xfrm>
            <a:off x="1176721" y="51816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A7</a:t>
            </a:r>
            <a:endParaRPr lang="de-DE" dirty="0"/>
          </a:p>
        </p:txBody>
      </p:sp>
      <p:sp>
        <p:nvSpPr>
          <p:cNvPr id="22" name="Textfeld 21"/>
          <p:cNvSpPr txBox="1"/>
          <p:nvPr/>
        </p:nvSpPr>
        <p:spPr>
          <a:xfrm>
            <a:off x="1176721" y="5638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B7</a:t>
            </a:r>
            <a:endParaRPr lang="de-DE" dirty="0"/>
          </a:p>
        </p:txBody>
      </p:sp>
      <p:sp>
        <p:nvSpPr>
          <p:cNvPr id="23" name="Bogen 22"/>
          <p:cNvSpPr/>
          <p:nvPr/>
        </p:nvSpPr>
        <p:spPr bwMode="auto">
          <a:xfrm>
            <a:off x="1295400" y="5181600"/>
            <a:ext cx="381000" cy="1054100"/>
          </a:xfrm>
          <a:prstGeom prst="arc">
            <a:avLst>
              <a:gd name="adj1" fmla="val 16200000"/>
              <a:gd name="adj2" fmla="val 538778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" name="Bogen 23"/>
          <p:cNvSpPr/>
          <p:nvPr/>
        </p:nvSpPr>
        <p:spPr bwMode="auto">
          <a:xfrm>
            <a:off x="1219200" y="51816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5" name="Gerade Verbindung 24"/>
          <p:cNvCxnSpPr>
            <a:endCxn id="23" idx="0"/>
          </p:cNvCxnSpPr>
          <p:nvPr/>
        </p:nvCxnSpPr>
        <p:spPr bwMode="auto">
          <a:xfrm flipH="1">
            <a:off x="1485900" y="51816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25"/>
          <p:cNvCxnSpPr/>
          <p:nvPr/>
        </p:nvCxnSpPr>
        <p:spPr bwMode="auto">
          <a:xfrm flipH="1">
            <a:off x="1447800" y="62484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Ellipse 26"/>
          <p:cNvSpPr/>
          <p:nvPr/>
        </p:nvSpPr>
        <p:spPr bwMode="auto">
          <a:xfrm>
            <a:off x="2514600" y="55626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8" name="Bogen 27"/>
          <p:cNvSpPr/>
          <p:nvPr/>
        </p:nvSpPr>
        <p:spPr bwMode="auto">
          <a:xfrm flipV="1">
            <a:off x="1219200" y="47244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9" name="Bogen 28"/>
          <p:cNvSpPr/>
          <p:nvPr/>
        </p:nvSpPr>
        <p:spPr bwMode="auto">
          <a:xfrm>
            <a:off x="1371600" y="5181600"/>
            <a:ext cx="381000" cy="1054100"/>
          </a:xfrm>
          <a:prstGeom prst="arc">
            <a:avLst>
              <a:gd name="adj1" fmla="val 16200000"/>
              <a:gd name="adj2" fmla="val 538778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0" name="Gerade Verbindung 29"/>
          <p:cNvCxnSpPr/>
          <p:nvPr/>
        </p:nvCxnSpPr>
        <p:spPr bwMode="auto">
          <a:xfrm>
            <a:off x="2819400" y="5715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Gerade Verbindung 31"/>
          <p:cNvCxnSpPr/>
          <p:nvPr/>
        </p:nvCxnSpPr>
        <p:spPr bwMode="auto">
          <a:xfrm>
            <a:off x="3352800" y="572109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Bogen 32"/>
          <p:cNvSpPr/>
          <p:nvPr/>
        </p:nvSpPr>
        <p:spPr bwMode="auto">
          <a:xfrm>
            <a:off x="3657600" y="3124200"/>
            <a:ext cx="381000" cy="2819400"/>
          </a:xfrm>
          <a:prstGeom prst="arc">
            <a:avLst>
              <a:gd name="adj1" fmla="val 16200000"/>
              <a:gd name="adj2" fmla="val 538778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4" name="Bogen 33"/>
          <p:cNvSpPr/>
          <p:nvPr/>
        </p:nvSpPr>
        <p:spPr bwMode="auto">
          <a:xfrm flipV="1">
            <a:off x="3810000" y="35814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5" name="Gerade Verbindung 34"/>
          <p:cNvCxnSpPr/>
          <p:nvPr/>
        </p:nvCxnSpPr>
        <p:spPr bwMode="auto">
          <a:xfrm flipH="1">
            <a:off x="4038600" y="40386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 flipH="1">
            <a:off x="4038600" y="51054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Bogen 36"/>
          <p:cNvSpPr/>
          <p:nvPr/>
        </p:nvSpPr>
        <p:spPr bwMode="auto">
          <a:xfrm>
            <a:off x="3810000" y="40386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3" name="Gerade Verbindung 42"/>
          <p:cNvCxnSpPr/>
          <p:nvPr/>
        </p:nvCxnSpPr>
        <p:spPr bwMode="auto">
          <a:xfrm>
            <a:off x="3352800" y="3657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Gerade Verbindung 43"/>
          <p:cNvCxnSpPr/>
          <p:nvPr/>
        </p:nvCxnSpPr>
        <p:spPr bwMode="auto">
          <a:xfrm>
            <a:off x="3352800" y="3962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Gerade Verbindung 44"/>
          <p:cNvCxnSpPr/>
          <p:nvPr/>
        </p:nvCxnSpPr>
        <p:spPr bwMode="auto">
          <a:xfrm>
            <a:off x="3352800" y="4267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>
            <a:off x="5181600" y="45720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 Verbindung mit Pfeil 47"/>
          <p:cNvCxnSpPr/>
          <p:nvPr/>
        </p:nvCxnSpPr>
        <p:spPr bwMode="auto">
          <a:xfrm>
            <a:off x="4343400" y="3200400"/>
            <a:ext cx="0" cy="2743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" name="Textfeld 49"/>
          <p:cNvSpPr txBox="1"/>
          <p:nvPr/>
        </p:nvSpPr>
        <p:spPr>
          <a:xfrm>
            <a:off x="4446015" y="3581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8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15280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974850"/>
          </a:xfrm>
        </p:spPr>
        <p:txBody>
          <a:bodyPr/>
          <a:lstStyle/>
          <a:p>
            <a:r>
              <a:rPr lang="de-DE" dirty="0" smtClean="0"/>
              <a:t>Weiteres Beispiel </a:t>
            </a:r>
            <a:r>
              <a:rPr lang="de-DE" dirty="0"/>
              <a:t>ist ein 8-Bit </a:t>
            </a:r>
            <a:r>
              <a:rPr lang="de-DE" dirty="0" err="1"/>
              <a:t>Addierer</a:t>
            </a:r>
            <a:r>
              <a:rPr lang="de-DE" dirty="0" smtClean="0"/>
              <a:t>.</a:t>
            </a:r>
          </a:p>
          <a:p>
            <a:r>
              <a:rPr lang="de-DE" dirty="0"/>
              <a:t>Auch hier bietet sich an, </a:t>
            </a:r>
            <a:r>
              <a:rPr lang="de-DE" dirty="0" smtClean="0"/>
              <a:t>gewöhnlichen </a:t>
            </a:r>
            <a:r>
              <a:rPr lang="de-DE" dirty="0"/>
              <a:t>Algorithmus für die Addition mehrstelligen Zahlen, den wir aus der Schule </a:t>
            </a:r>
            <a:r>
              <a:rPr lang="de-DE" dirty="0" smtClean="0"/>
              <a:t>kennen, schaltungstechnisch zu implementieren</a:t>
            </a:r>
            <a:r>
              <a:rPr lang="de-DE" dirty="0"/>
              <a:t>. </a:t>
            </a:r>
          </a:p>
          <a:p>
            <a:r>
              <a:rPr lang="de-DE" dirty="0" smtClean="0"/>
              <a:t>Binäre Zahlen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23</a:t>
            </a:fld>
            <a:endParaRPr lang="de-DE" altLang="de-DE"/>
          </a:p>
        </p:txBody>
      </p:sp>
      <p:sp>
        <p:nvSpPr>
          <p:cNvPr id="4" name="Rechteck 3"/>
          <p:cNvSpPr/>
          <p:nvPr/>
        </p:nvSpPr>
        <p:spPr bwMode="auto">
          <a:xfrm>
            <a:off x="2514600" y="2514600"/>
            <a:ext cx="914400" cy="914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+</a:t>
            </a:r>
          </a:p>
        </p:txBody>
      </p:sp>
      <p:cxnSp>
        <p:nvCxnSpPr>
          <p:cNvPr id="6" name="Gerade Verbindung mit Pfeil 5"/>
          <p:cNvCxnSpPr>
            <a:stCxn id="4" idx="3"/>
          </p:cNvCxnSpPr>
          <p:nvPr/>
        </p:nvCxnSpPr>
        <p:spPr bwMode="auto">
          <a:xfrm>
            <a:off x="3429000" y="2971800"/>
            <a:ext cx="685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mit Pfeil 7"/>
          <p:cNvCxnSpPr/>
          <p:nvPr/>
        </p:nvCxnSpPr>
        <p:spPr bwMode="auto">
          <a:xfrm>
            <a:off x="1752600" y="27432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mit Pfeil 50"/>
          <p:cNvCxnSpPr/>
          <p:nvPr/>
        </p:nvCxnSpPr>
        <p:spPr bwMode="auto">
          <a:xfrm>
            <a:off x="1752600" y="31242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Textfeld 8"/>
          <p:cNvSpPr txBox="1"/>
          <p:nvPr/>
        </p:nvSpPr>
        <p:spPr>
          <a:xfrm>
            <a:off x="1600200" y="2438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A0</a:t>
            </a:r>
            <a:endParaRPr lang="de-DE" dirty="0"/>
          </a:p>
        </p:txBody>
      </p:sp>
      <p:sp>
        <p:nvSpPr>
          <p:cNvPr id="52" name="Textfeld 51"/>
          <p:cNvSpPr txBox="1"/>
          <p:nvPr/>
        </p:nvSpPr>
        <p:spPr>
          <a:xfrm>
            <a:off x="1600200" y="28956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A0</a:t>
            </a:r>
            <a:endParaRPr lang="de-DE" dirty="0"/>
          </a:p>
        </p:txBody>
      </p:sp>
      <p:cxnSp>
        <p:nvCxnSpPr>
          <p:cNvPr id="11" name="Gerade Verbindung mit Pfeil 10"/>
          <p:cNvCxnSpPr>
            <a:stCxn id="4" idx="2"/>
          </p:cNvCxnSpPr>
          <p:nvPr/>
        </p:nvCxnSpPr>
        <p:spPr bwMode="auto">
          <a:xfrm>
            <a:off x="2971800" y="3429000"/>
            <a:ext cx="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Textfeld 11"/>
          <p:cNvSpPr txBox="1"/>
          <p:nvPr/>
        </p:nvSpPr>
        <p:spPr>
          <a:xfrm>
            <a:off x="2971800" y="35052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Ü</a:t>
            </a:r>
            <a:endParaRPr lang="de-DE" dirty="0"/>
          </a:p>
        </p:txBody>
      </p:sp>
      <p:sp>
        <p:nvSpPr>
          <p:cNvPr id="54" name="Rechteck 53"/>
          <p:cNvSpPr/>
          <p:nvPr/>
        </p:nvSpPr>
        <p:spPr bwMode="auto">
          <a:xfrm>
            <a:off x="2514600" y="3962400"/>
            <a:ext cx="914400" cy="914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+</a:t>
            </a:r>
          </a:p>
        </p:txBody>
      </p:sp>
      <p:cxnSp>
        <p:nvCxnSpPr>
          <p:cNvPr id="56" name="Gerade Verbindung mit Pfeil 55"/>
          <p:cNvCxnSpPr>
            <a:stCxn id="54" idx="3"/>
          </p:cNvCxnSpPr>
          <p:nvPr/>
        </p:nvCxnSpPr>
        <p:spPr bwMode="auto">
          <a:xfrm>
            <a:off x="3429000" y="4419600"/>
            <a:ext cx="685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mit Pfeil 56"/>
          <p:cNvCxnSpPr/>
          <p:nvPr/>
        </p:nvCxnSpPr>
        <p:spPr bwMode="auto">
          <a:xfrm>
            <a:off x="1752600" y="46482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mit Pfeil 58"/>
          <p:cNvCxnSpPr/>
          <p:nvPr/>
        </p:nvCxnSpPr>
        <p:spPr bwMode="auto">
          <a:xfrm>
            <a:off x="1752600" y="41910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0" name="Textfeld 59"/>
          <p:cNvSpPr txBox="1"/>
          <p:nvPr/>
        </p:nvSpPr>
        <p:spPr>
          <a:xfrm>
            <a:off x="1600200" y="3886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A1</a:t>
            </a:r>
            <a:endParaRPr lang="de-DE" dirty="0"/>
          </a:p>
        </p:txBody>
      </p:sp>
      <p:sp>
        <p:nvSpPr>
          <p:cNvPr id="61" name="Textfeld 60"/>
          <p:cNvSpPr txBox="1"/>
          <p:nvPr/>
        </p:nvSpPr>
        <p:spPr>
          <a:xfrm>
            <a:off x="1600200" y="4343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A1</a:t>
            </a:r>
            <a:endParaRPr lang="de-DE" dirty="0"/>
          </a:p>
        </p:txBody>
      </p:sp>
      <p:sp>
        <p:nvSpPr>
          <p:cNvPr id="62" name="Rechteck 61"/>
          <p:cNvSpPr/>
          <p:nvPr/>
        </p:nvSpPr>
        <p:spPr bwMode="auto">
          <a:xfrm>
            <a:off x="2514600" y="5715000"/>
            <a:ext cx="914400" cy="914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+</a:t>
            </a:r>
          </a:p>
        </p:txBody>
      </p:sp>
      <p:cxnSp>
        <p:nvCxnSpPr>
          <p:cNvPr id="63" name="Gerade Verbindung mit Pfeil 62"/>
          <p:cNvCxnSpPr>
            <a:stCxn id="62" idx="3"/>
          </p:cNvCxnSpPr>
          <p:nvPr/>
        </p:nvCxnSpPr>
        <p:spPr bwMode="auto">
          <a:xfrm>
            <a:off x="3429000" y="6172200"/>
            <a:ext cx="685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mit Pfeil 63"/>
          <p:cNvCxnSpPr/>
          <p:nvPr/>
        </p:nvCxnSpPr>
        <p:spPr bwMode="auto">
          <a:xfrm>
            <a:off x="1752600" y="64008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mit Pfeil 66"/>
          <p:cNvCxnSpPr/>
          <p:nvPr/>
        </p:nvCxnSpPr>
        <p:spPr bwMode="auto">
          <a:xfrm>
            <a:off x="1752600" y="59436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8" name="Textfeld 67"/>
          <p:cNvSpPr txBox="1"/>
          <p:nvPr/>
        </p:nvSpPr>
        <p:spPr>
          <a:xfrm>
            <a:off x="1600200" y="5638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A7</a:t>
            </a:r>
            <a:endParaRPr lang="de-DE" dirty="0"/>
          </a:p>
        </p:txBody>
      </p:sp>
      <p:sp>
        <p:nvSpPr>
          <p:cNvPr id="69" name="Textfeld 68"/>
          <p:cNvSpPr txBox="1"/>
          <p:nvPr/>
        </p:nvSpPr>
        <p:spPr>
          <a:xfrm>
            <a:off x="1600200" y="6096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A7</a:t>
            </a:r>
            <a:endParaRPr lang="de-DE" dirty="0"/>
          </a:p>
        </p:txBody>
      </p:sp>
      <p:cxnSp>
        <p:nvCxnSpPr>
          <p:cNvPr id="70" name="Gerade Verbindung mit Pfeil 69"/>
          <p:cNvCxnSpPr/>
          <p:nvPr/>
        </p:nvCxnSpPr>
        <p:spPr bwMode="auto">
          <a:xfrm>
            <a:off x="2971800" y="5181600"/>
            <a:ext cx="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" name="Textfeld 70"/>
          <p:cNvSpPr txBox="1"/>
          <p:nvPr/>
        </p:nvSpPr>
        <p:spPr>
          <a:xfrm>
            <a:off x="2971800" y="52578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Ü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71014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974850"/>
          </a:xfrm>
        </p:spPr>
        <p:txBody>
          <a:bodyPr/>
          <a:lstStyle/>
          <a:p>
            <a:r>
              <a:rPr lang="de-DE" dirty="0" smtClean="0"/>
              <a:t>Tabelle </a:t>
            </a:r>
            <a:r>
              <a:rPr lang="de-DE" dirty="0"/>
              <a:t>für die Addition von zwei Bits a und </a:t>
            </a:r>
            <a:r>
              <a:rPr lang="de-DE" dirty="0" smtClean="0"/>
              <a:t>b</a:t>
            </a:r>
            <a:endParaRPr lang="de-DE" dirty="0"/>
          </a:p>
          <a:p>
            <a:r>
              <a:rPr lang="de-DE" dirty="0" smtClean="0"/>
              <a:t> c ist der </a:t>
            </a:r>
            <a:r>
              <a:rPr lang="de-DE" dirty="0"/>
              <a:t>Übertrag aus der </a:t>
            </a:r>
            <a:r>
              <a:rPr lang="de-DE" dirty="0" smtClean="0"/>
              <a:t>vorherigen Addition</a:t>
            </a:r>
          </a:p>
          <a:p>
            <a:r>
              <a:rPr lang="de-DE" dirty="0" smtClean="0"/>
              <a:t>Summe </a:t>
            </a:r>
            <a:r>
              <a:rPr lang="de-DE" dirty="0"/>
              <a:t>= !c &amp; (a </a:t>
            </a:r>
            <a:r>
              <a:rPr lang="de-DE" dirty="0" err="1"/>
              <a:t>exor</a:t>
            </a:r>
            <a:r>
              <a:rPr lang="de-DE" dirty="0"/>
              <a:t> b) | c &amp; (a == b)</a:t>
            </a:r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24</a:t>
            </a:fld>
            <a:endParaRPr lang="de-DE" altLang="de-DE"/>
          </a:p>
        </p:txBody>
      </p:sp>
      <p:graphicFrame>
        <p:nvGraphicFramePr>
          <p:cNvPr id="27" name="Tabel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5199618"/>
              </p:ext>
            </p:extLst>
          </p:nvPr>
        </p:nvGraphicFramePr>
        <p:xfrm>
          <a:off x="381000" y="3352800"/>
          <a:ext cx="3657600" cy="213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</a:tblGrid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381000" y="30480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C=0</a:t>
            </a:r>
            <a:endParaRPr lang="de-DE" dirty="0"/>
          </a:p>
        </p:txBody>
      </p:sp>
      <p:graphicFrame>
        <p:nvGraphicFramePr>
          <p:cNvPr id="29" name="Tabel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4895363"/>
              </p:ext>
            </p:extLst>
          </p:nvPr>
        </p:nvGraphicFramePr>
        <p:xfrm>
          <a:off x="4953000" y="3352800"/>
          <a:ext cx="3657600" cy="213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</a:tblGrid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0" name="Textfeld 29"/>
          <p:cNvSpPr txBox="1"/>
          <p:nvPr/>
        </p:nvSpPr>
        <p:spPr>
          <a:xfrm>
            <a:off x="4953000" y="30480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C=1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75200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974850"/>
          </a:xfrm>
        </p:spPr>
        <p:txBody>
          <a:bodyPr/>
          <a:lstStyle/>
          <a:p>
            <a:r>
              <a:rPr lang="de-DE" dirty="0" smtClean="0"/>
              <a:t>Übertrag</a:t>
            </a:r>
            <a:endParaRPr lang="de-DE" dirty="0"/>
          </a:p>
          <a:p>
            <a:r>
              <a:rPr lang="de-DE" dirty="0" err="1"/>
              <a:t>Cout</a:t>
            </a:r>
            <a:r>
              <a:rPr lang="de-DE" dirty="0"/>
              <a:t> = !c </a:t>
            </a:r>
            <a:r>
              <a:rPr lang="de-DE" dirty="0" smtClean="0"/>
              <a:t>&amp; (</a:t>
            </a:r>
            <a:r>
              <a:rPr lang="de-DE" dirty="0"/>
              <a:t>a &amp; b) | c &amp; (a | b</a:t>
            </a:r>
            <a:r>
              <a:rPr lang="de-DE" dirty="0" smtClean="0"/>
              <a:t>)</a:t>
            </a:r>
          </a:p>
          <a:p>
            <a:r>
              <a:rPr lang="de-DE" dirty="0" smtClean="0"/>
              <a:t>Hier &amp; vor | - für Programmiersprachen soll immer geprüft werden</a:t>
            </a:r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25</a:t>
            </a:fld>
            <a:endParaRPr lang="de-DE" altLang="de-DE"/>
          </a:p>
        </p:txBody>
      </p:sp>
      <p:graphicFrame>
        <p:nvGraphicFramePr>
          <p:cNvPr id="27" name="Tabel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792286"/>
              </p:ext>
            </p:extLst>
          </p:nvPr>
        </p:nvGraphicFramePr>
        <p:xfrm>
          <a:off x="381000" y="3352800"/>
          <a:ext cx="3657600" cy="213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</a:tblGrid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381000" y="30480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C=0</a:t>
            </a:r>
            <a:endParaRPr lang="de-DE" dirty="0"/>
          </a:p>
        </p:txBody>
      </p:sp>
      <p:graphicFrame>
        <p:nvGraphicFramePr>
          <p:cNvPr id="29" name="Tabel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5091884"/>
              </p:ext>
            </p:extLst>
          </p:nvPr>
        </p:nvGraphicFramePr>
        <p:xfrm>
          <a:off x="4953000" y="3352800"/>
          <a:ext cx="3657600" cy="213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</a:tblGrid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0" name="Textfeld 29"/>
          <p:cNvSpPr txBox="1"/>
          <p:nvPr/>
        </p:nvSpPr>
        <p:spPr>
          <a:xfrm>
            <a:off x="4953000" y="30480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C=1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99320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974850"/>
          </a:xfrm>
        </p:spPr>
        <p:txBody>
          <a:bodyPr/>
          <a:lstStyle/>
          <a:p>
            <a:r>
              <a:rPr lang="de-DE" dirty="0" smtClean="0"/>
              <a:t>Kombinatorische Logik.</a:t>
            </a:r>
          </a:p>
          <a:p>
            <a:r>
              <a:rPr lang="de-DE" dirty="0" smtClean="0"/>
              <a:t>Der </a:t>
            </a:r>
            <a:r>
              <a:rPr lang="de-DE" dirty="0"/>
              <a:t>Ausgang der Schaltung ist </a:t>
            </a:r>
            <a:r>
              <a:rPr lang="de-DE" dirty="0" smtClean="0"/>
              <a:t>definiert </a:t>
            </a:r>
            <a:r>
              <a:rPr lang="de-DE" dirty="0"/>
              <a:t>wenn man die Eingänge kennt</a:t>
            </a:r>
            <a:r>
              <a:rPr lang="de-DE" dirty="0" smtClean="0"/>
              <a:t>.</a:t>
            </a:r>
          </a:p>
          <a:p>
            <a:r>
              <a:rPr lang="de-DE" dirty="0" smtClean="0"/>
              <a:t>Andere Art: Schaltungen </a:t>
            </a:r>
            <a:r>
              <a:rPr lang="de-DE" dirty="0"/>
              <a:t>mit Speicherelementen, mit denen </a:t>
            </a:r>
            <a:r>
              <a:rPr lang="de-DE" dirty="0" smtClean="0"/>
              <a:t>man, </a:t>
            </a:r>
            <a:r>
              <a:rPr lang="de-DE" dirty="0"/>
              <a:t>zum </a:t>
            </a:r>
            <a:r>
              <a:rPr lang="de-DE" dirty="0" smtClean="0"/>
              <a:t>Beispiel, zyklische </a:t>
            </a:r>
            <a:r>
              <a:rPr lang="de-DE" dirty="0"/>
              <a:t>Operationen durchführen kann, </a:t>
            </a:r>
            <a:r>
              <a:rPr lang="de-DE" dirty="0" smtClean="0"/>
              <a:t>Zustandsautomaten </a:t>
            </a:r>
            <a:r>
              <a:rPr lang="de-DE" dirty="0"/>
              <a:t>oder Programme </a:t>
            </a:r>
            <a:r>
              <a:rPr lang="de-DE" dirty="0" smtClean="0"/>
              <a:t>realisiert</a:t>
            </a:r>
            <a:endParaRPr lang="de-DE" dirty="0"/>
          </a:p>
          <a:p>
            <a:r>
              <a:rPr lang="de-DE" dirty="0" smtClean="0"/>
              <a:t>Sequenzielle </a:t>
            </a:r>
            <a:r>
              <a:rPr lang="de-DE" dirty="0"/>
              <a:t>Schaltungen </a:t>
            </a:r>
            <a:r>
              <a:rPr lang="de-DE" dirty="0" smtClean="0"/>
              <a:t>- Ausgang </a:t>
            </a:r>
            <a:r>
              <a:rPr lang="de-DE" dirty="0"/>
              <a:t>hängt nicht nur von </a:t>
            </a:r>
            <a:r>
              <a:rPr lang="de-DE" dirty="0" smtClean="0"/>
              <a:t>den momentanen </a:t>
            </a:r>
            <a:r>
              <a:rPr lang="de-DE" dirty="0"/>
              <a:t>Eingangswerten sondern auch von der Vorgeschichte des Systems.</a:t>
            </a:r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26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71868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3270250"/>
          </a:xfrm>
        </p:spPr>
        <p:txBody>
          <a:bodyPr/>
          <a:lstStyle/>
          <a:p>
            <a:r>
              <a:rPr lang="de-DE" dirty="0" smtClean="0"/>
              <a:t>Beispiel - </a:t>
            </a:r>
            <a:r>
              <a:rPr lang="de-DE" dirty="0" err="1" smtClean="0"/>
              <a:t>Timer</a:t>
            </a:r>
            <a:endParaRPr lang="de-DE" dirty="0" smtClean="0"/>
          </a:p>
          <a:p>
            <a:r>
              <a:rPr lang="de-DE" dirty="0"/>
              <a:t>Der </a:t>
            </a:r>
            <a:r>
              <a:rPr lang="de-DE" dirty="0" smtClean="0"/>
              <a:t>Eingang: die </a:t>
            </a:r>
            <a:r>
              <a:rPr lang="de-DE" dirty="0"/>
              <a:t>eingestellte Zeit </a:t>
            </a:r>
            <a:r>
              <a:rPr lang="de-DE" dirty="0" smtClean="0"/>
              <a:t>– z.B. achtstellige </a:t>
            </a:r>
            <a:r>
              <a:rPr lang="de-DE" dirty="0"/>
              <a:t>binäre Zahl, und ein </a:t>
            </a:r>
            <a:r>
              <a:rPr lang="de-DE" dirty="0" smtClean="0"/>
              <a:t>Start-Knopf</a:t>
            </a:r>
            <a:r>
              <a:rPr lang="de-DE" dirty="0"/>
              <a:t>. Der Ausgang ist ein </a:t>
            </a:r>
            <a:r>
              <a:rPr lang="de-DE" dirty="0" smtClean="0"/>
              <a:t>Alarm-Signal</a:t>
            </a:r>
            <a:endParaRPr lang="de-DE" dirty="0"/>
          </a:p>
          <a:p>
            <a:r>
              <a:rPr lang="de-DE" dirty="0"/>
              <a:t>Solche Systeme brauchen </a:t>
            </a:r>
            <a:r>
              <a:rPr lang="de-DE" dirty="0" smtClean="0"/>
              <a:t>1) </a:t>
            </a:r>
            <a:r>
              <a:rPr lang="de-DE" dirty="0"/>
              <a:t>ein internes Taktsignal, also einen Oszillator. </a:t>
            </a:r>
          </a:p>
          <a:p>
            <a:r>
              <a:rPr lang="de-DE" dirty="0" smtClean="0"/>
              <a:t>2) </a:t>
            </a:r>
            <a:r>
              <a:rPr lang="de-DE" dirty="0"/>
              <a:t>einen </a:t>
            </a:r>
            <a:r>
              <a:rPr lang="de-DE" dirty="0" smtClean="0"/>
              <a:t>Zähler</a:t>
            </a:r>
          </a:p>
          <a:p>
            <a:r>
              <a:rPr lang="de-DE" dirty="0" smtClean="0"/>
              <a:t>3) Komparator und Zustandsmaschine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27</a:t>
            </a:fld>
            <a:endParaRPr lang="de-DE" altLang="de-DE"/>
          </a:p>
        </p:txBody>
      </p:sp>
      <p:sp>
        <p:nvSpPr>
          <p:cNvPr id="18" name="Rechteck 17"/>
          <p:cNvSpPr/>
          <p:nvPr/>
        </p:nvSpPr>
        <p:spPr bwMode="auto">
          <a:xfrm>
            <a:off x="1066800" y="3810000"/>
            <a:ext cx="2286000" cy="2514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" name="Rechteck 19"/>
          <p:cNvSpPr/>
          <p:nvPr/>
        </p:nvSpPr>
        <p:spPr bwMode="auto">
          <a:xfrm>
            <a:off x="1143000" y="5638800"/>
            <a:ext cx="1447800" cy="609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Zustandsautomat</a:t>
            </a:r>
          </a:p>
        </p:txBody>
      </p:sp>
      <p:sp>
        <p:nvSpPr>
          <p:cNvPr id="22" name="Rechteck 21"/>
          <p:cNvSpPr/>
          <p:nvPr/>
        </p:nvSpPr>
        <p:spPr bwMode="auto">
          <a:xfrm>
            <a:off x="1143000" y="4267200"/>
            <a:ext cx="1447800" cy="609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Zähler</a:t>
            </a:r>
          </a:p>
        </p:txBody>
      </p:sp>
      <p:sp>
        <p:nvSpPr>
          <p:cNvPr id="23" name="Rechteck 22"/>
          <p:cNvSpPr/>
          <p:nvPr/>
        </p:nvSpPr>
        <p:spPr bwMode="auto">
          <a:xfrm>
            <a:off x="1143000" y="4953000"/>
            <a:ext cx="1447800" cy="609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Komparator</a:t>
            </a:r>
          </a:p>
        </p:txBody>
      </p:sp>
      <p:sp>
        <p:nvSpPr>
          <p:cNvPr id="24" name="Rechteck 23"/>
          <p:cNvSpPr/>
          <p:nvPr/>
        </p:nvSpPr>
        <p:spPr bwMode="auto">
          <a:xfrm>
            <a:off x="2743200" y="4267200"/>
            <a:ext cx="533400" cy="609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Takt</a:t>
            </a:r>
          </a:p>
        </p:txBody>
      </p:sp>
      <p:cxnSp>
        <p:nvCxnSpPr>
          <p:cNvPr id="25" name="Gerade Verbindung mit Pfeil 24"/>
          <p:cNvCxnSpPr/>
          <p:nvPr/>
        </p:nvCxnSpPr>
        <p:spPr bwMode="auto">
          <a:xfrm>
            <a:off x="1524000" y="3276600"/>
            <a:ext cx="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Gerade Verbindung mit Pfeil 26"/>
          <p:cNvCxnSpPr/>
          <p:nvPr/>
        </p:nvCxnSpPr>
        <p:spPr bwMode="auto">
          <a:xfrm>
            <a:off x="1981200" y="3276600"/>
            <a:ext cx="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Textfeld 25"/>
          <p:cNvSpPr txBox="1"/>
          <p:nvPr/>
        </p:nvSpPr>
        <p:spPr>
          <a:xfrm>
            <a:off x="1066800" y="3352800"/>
            <a:ext cx="5100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Start</a:t>
            </a:r>
            <a:endParaRPr lang="de-DE" dirty="0"/>
          </a:p>
        </p:txBody>
      </p:sp>
      <p:sp>
        <p:nvSpPr>
          <p:cNvPr id="29" name="Textfeld 28"/>
          <p:cNvSpPr txBox="1"/>
          <p:nvPr/>
        </p:nvSpPr>
        <p:spPr>
          <a:xfrm>
            <a:off x="1863265" y="3352800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Zeit</a:t>
            </a:r>
            <a:endParaRPr lang="de-DE" dirty="0"/>
          </a:p>
        </p:txBody>
      </p:sp>
      <p:cxnSp>
        <p:nvCxnSpPr>
          <p:cNvPr id="30" name="Gerade Verbindung mit Pfeil 29"/>
          <p:cNvCxnSpPr/>
          <p:nvPr/>
        </p:nvCxnSpPr>
        <p:spPr bwMode="auto">
          <a:xfrm>
            <a:off x="3352800" y="5181600"/>
            <a:ext cx="457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Textfeld 30"/>
          <p:cNvSpPr txBox="1"/>
          <p:nvPr/>
        </p:nvSpPr>
        <p:spPr>
          <a:xfrm>
            <a:off x="3429000" y="4876800"/>
            <a:ext cx="5854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Alarm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47524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3270250"/>
          </a:xfrm>
        </p:spPr>
        <p:txBody>
          <a:bodyPr/>
          <a:lstStyle/>
          <a:p>
            <a:r>
              <a:rPr lang="de-DE" dirty="0" smtClean="0"/>
              <a:t>Zähler: </a:t>
            </a:r>
            <a:r>
              <a:rPr lang="de-DE" dirty="0" err="1" smtClean="0"/>
              <a:t>Addierer</a:t>
            </a:r>
            <a:r>
              <a:rPr lang="de-DE" dirty="0" smtClean="0"/>
              <a:t> + </a:t>
            </a:r>
            <a:r>
              <a:rPr lang="de-DE" dirty="0" smtClean="0"/>
              <a:t>Speicherelement </a:t>
            </a:r>
            <a:r>
              <a:rPr lang="de-DE" dirty="0"/>
              <a:t>wo das Ergebnis gespeichert wird. </a:t>
            </a:r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28</a:t>
            </a:fld>
            <a:endParaRPr lang="de-DE" altLang="de-DE"/>
          </a:p>
        </p:txBody>
      </p:sp>
      <p:sp>
        <p:nvSpPr>
          <p:cNvPr id="4" name="Rechteck 3"/>
          <p:cNvSpPr/>
          <p:nvPr/>
        </p:nvSpPr>
        <p:spPr bwMode="auto">
          <a:xfrm>
            <a:off x="4800600" y="5029200"/>
            <a:ext cx="1752600" cy="838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Speicherelement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Register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Rechteck 4"/>
          <p:cNvSpPr/>
          <p:nvPr/>
        </p:nvSpPr>
        <p:spPr bwMode="auto">
          <a:xfrm>
            <a:off x="4800600" y="4038600"/>
            <a:ext cx="1752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+</a:t>
            </a:r>
          </a:p>
        </p:txBody>
      </p:sp>
      <p:cxnSp>
        <p:nvCxnSpPr>
          <p:cNvPr id="7" name="Gerade Verbindung mit Pfeil 6"/>
          <p:cNvCxnSpPr>
            <a:stCxn id="5" idx="2"/>
            <a:endCxn id="4" idx="0"/>
          </p:cNvCxnSpPr>
          <p:nvPr/>
        </p:nvCxnSpPr>
        <p:spPr bwMode="auto">
          <a:xfrm>
            <a:off x="5676900" y="45720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mit Pfeil 8"/>
          <p:cNvCxnSpPr/>
          <p:nvPr/>
        </p:nvCxnSpPr>
        <p:spPr bwMode="auto">
          <a:xfrm>
            <a:off x="5715000" y="58674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5715000" y="6324600"/>
            <a:ext cx="1524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mit Pfeil 11"/>
          <p:cNvCxnSpPr/>
          <p:nvPr/>
        </p:nvCxnSpPr>
        <p:spPr bwMode="auto">
          <a:xfrm flipV="1">
            <a:off x="7239000" y="3581400"/>
            <a:ext cx="0" cy="2743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mit Pfeil 13"/>
          <p:cNvCxnSpPr/>
          <p:nvPr/>
        </p:nvCxnSpPr>
        <p:spPr bwMode="auto">
          <a:xfrm>
            <a:off x="6096000" y="35814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>
            <a:off x="6096000" y="3581400"/>
            <a:ext cx="1143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Textfeld 16"/>
          <p:cNvSpPr txBox="1"/>
          <p:nvPr/>
        </p:nvSpPr>
        <p:spPr>
          <a:xfrm>
            <a:off x="5029200" y="36576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cxnSp>
        <p:nvCxnSpPr>
          <p:cNvPr id="19" name="Gerade Verbindung mit Pfeil 18"/>
          <p:cNvCxnSpPr/>
          <p:nvPr/>
        </p:nvCxnSpPr>
        <p:spPr bwMode="auto">
          <a:xfrm>
            <a:off x="5334000" y="35814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800064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3270250"/>
          </a:xfrm>
        </p:spPr>
        <p:txBody>
          <a:bodyPr/>
          <a:lstStyle/>
          <a:p>
            <a:r>
              <a:rPr lang="de-DE" dirty="0" smtClean="0"/>
              <a:t>Zähler: </a:t>
            </a:r>
            <a:r>
              <a:rPr lang="de-DE" dirty="0" err="1" smtClean="0"/>
              <a:t>Addierer</a:t>
            </a:r>
            <a:r>
              <a:rPr lang="de-DE" dirty="0" smtClean="0"/>
              <a:t> + Speicherelement </a:t>
            </a:r>
            <a:r>
              <a:rPr lang="de-DE" dirty="0"/>
              <a:t>wo das Ergebnis gespeichert wird</a:t>
            </a:r>
            <a:r>
              <a:rPr lang="de-DE" dirty="0" smtClean="0"/>
              <a:t>.</a:t>
            </a:r>
          </a:p>
          <a:p>
            <a:r>
              <a:rPr lang="de-DE" dirty="0" smtClean="0"/>
              <a:t>Wie wird der Zähler angesteuert?</a:t>
            </a:r>
          </a:p>
          <a:p>
            <a:r>
              <a:rPr lang="de-DE" dirty="0" smtClean="0"/>
              <a:t>Register aus </a:t>
            </a:r>
            <a:r>
              <a:rPr lang="de-DE" dirty="0" err="1" smtClean="0"/>
              <a:t>FlipFlops</a:t>
            </a:r>
            <a:r>
              <a:rPr lang="de-DE" dirty="0" smtClean="0"/>
              <a:t> (Speicherzellen)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29</a:t>
            </a:fld>
            <a:endParaRPr lang="de-DE" altLang="de-DE"/>
          </a:p>
        </p:txBody>
      </p:sp>
      <p:sp>
        <p:nvSpPr>
          <p:cNvPr id="4" name="Rechteck 3"/>
          <p:cNvSpPr/>
          <p:nvPr/>
        </p:nvSpPr>
        <p:spPr bwMode="auto">
          <a:xfrm>
            <a:off x="4800600" y="5029200"/>
            <a:ext cx="1752600" cy="838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Speicherelement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Register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Rechteck 4"/>
          <p:cNvSpPr/>
          <p:nvPr/>
        </p:nvSpPr>
        <p:spPr bwMode="auto">
          <a:xfrm>
            <a:off x="4800600" y="4038600"/>
            <a:ext cx="1752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+</a:t>
            </a:r>
          </a:p>
        </p:txBody>
      </p:sp>
      <p:cxnSp>
        <p:nvCxnSpPr>
          <p:cNvPr id="7" name="Gerade Verbindung mit Pfeil 6"/>
          <p:cNvCxnSpPr>
            <a:stCxn id="5" idx="2"/>
            <a:endCxn id="4" idx="0"/>
          </p:cNvCxnSpPr>
          <p:nvPr/>
        </p:nvCxnSpPr>
        <p:spPr bwMode="auto">
          <a:xfrm>
            <a:off x="5676900" y="45720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mit Pfeil 8"/>
          <p:cNvCxnSpPr/>
          <p:nvPr/>
        </p:nvCxnSpPr>
        <p:spPr bwMode="auto">
          <a:xfrm>
            <a:off x="5715000" y="58674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5715000" y="6324600"/>
            <a:ext cx="1524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mit Pfeil 11"/>
          <p:cNvCxnSpPr/>
          <p:nvPr/>
        </p:nvCxnSpPr>
        <p:spPr bwMode="auto">
          <a:xfrm flipV="1">
            <a:off x="7239000" y="3581400"/>
            <a:ext cx="0" cy="2743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mit Pfeil 13"/>
          <p:cNvCxnSpPr/>
          <p:nvPr/>
        </p:nvCxnSpPr>
        <p:spPr bwMode="auto">
          <a:xfrm>
            <a:off x="6096000" y="35814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>
            <a:off x="6096000" y="3581400"/>
            <a:ext cx="1143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Textfeld 16"/>
          <p:cNvSpPr txBox="1"/>
          <p:nvPr/>
        </p:nvSpPr>
        <p:spPr>
          <a:xfrm>
            <a:off x="5029200" y="36576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cxnSp>
        <p:nvCxnSpPr>
          <p:cNvPr id="19" name="Gerade Verbindung mit Pfeil 18"/>
          <p:cNvCxnSpPr/>
          <p:nvPr/>
        </p:nvCxnSpPr>
        <p:spPr bwMode="auto">
          <a:xfrm>
            <a:off x="5334000" y="35814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mit Pfeil 7"/>
          <p:cNvCxnSpPr/>
          <p:nvPr/>
        </p:nvCxnSpPr>
        <p:spPr bwMode="auto">
          <a:xfrm>
            <a:off x="3124200" y="5486400"/>
            <a:ext cx="1676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3211481" y="5105400"/>
            <a:ext cx="4673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Takt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02407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Wir leben in einer analogen Welt - </a:t>
            </a:r>
            <a:r>
              <a:rPr lang="de-DE" dirty="0" smtClean="0"/>
              <a:t>alle 'Messgrößen</a:t>
            </a:r>
            <a:r>
              <a:rPr lang="de-DE" dirty="0"/>
              <a:t>' unserer Umwelt (Licht, Töne, Temperatur, elektrische Spannungen, Druck etc..) sind </a:t>
            </a:r>
            <a:r>
              <a:rPr lang="de-DE" dirty="0" smtClean="0"/>
              <a:t>analog</a:t>
            </a:r>
            <a:endParaRPr lang="de-DE" dirty="0" smtClean="0"/>
          </a:p>
          <a:p>
            <a:r>
              <a:rPr lang="de-DE" dirty="0" smtClean="0"/>
              <a:t>Wir leben auch in einer digitalen </a:t>
            </a:r>
            <a:r>
              <a:rPr lang="de-DE" dirty="0" smtClean="0"/>
              <a:t>Welt</a:t>
            </a:r>
            <a:endParaRPr lang="de-DE" dirty="0" smtClean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927002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831850"/>
          </a:xfrm>
        </p:spPr>
        <p:txBody>
          <a:bodyPr/>
          <a:lstStyle/>
          <a:p>
            <a:r>
              <a:rPr lang="de-DE" dirty="0" smtClean="0"/>
              <a:t>Die </a:t>
            </a:r>
            <a:r>
              <a:rPr lang="de-DE" dirty="0"/>
              <a:t>Flip Flops haben einen Eingang, Ausgang, einen Takteingang und oft ein </a:t>
            </a:r>
            <a:r>
              <a:rPr lang="de-DE" dirty="0" err="1"/>
              <a:t>Reset</a:t>
            </a:r>
            <a:r>
              <a:rPr lang="de-DE" dirty="0"/>
              <a:t> Signal</a:t>
            </a:r>
            <a:r>
              <a:rPr lang="de-DE" dirty="0" smtClean="0"/>
              <a:t>.</a:t>
            </a:r>
          </a:p>
          <a:p>
            <a:r>
              <a:rPr lang="de-DE" dirty="0"/>
              <a:t>Flipflops haben die folgende Eigenschaft. Der Wert am Eingang wird im Moment der steigenden Taktflanke gespeichert. Der gespeicherte Wert taucht auf dem Ausgang eine gewisse kurze Zeit </a:t>
            </a:r>
            <a:r>
              <a:rPr lang="de-DE" dirty="0" smtClean="0"/>
              <a:t>danach auf, </a:t>
            </a:r>
            <a:r>
              <a:rPr lang="de-DE" dirty="0"/>
              <a:t>etwa ~ n x 100ps. </a:t>
            </a:r>
            <a:r>
              <a:rPr lang="de-DE" dirty="0" smtClean="0"/>
              <a:t>=&gt; Auf </a:t>
            </a:r>
            <a:r>
              <a:rPr lang="de-DE" dirty="0"/>
              <a:t>jede steigente Taktflanke erhöht sich der Zustand des Zählers. 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30</a:t>
            </a:fld>
            <a:endParaRPr lang="de-DE" altLang="de-DE"/>
          </a:p>
        </p:txBody>
      </p:sp>
      <p:sp>
        <p:nvSpPr>
          <p:cNvPr id="6" name="Rechteck 5"/>
          <p:cNvSpPr/>
          <p:nvPr/>
        </p:nvSpPr>
        <p:spPr bwMode="auto">
          <a:xfrm>
            <a:off x="2057400" y="3810000"/>
            <a:ext cx="1066800" cy="1676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1" name="Gerade Verbindung mit Pfeil 10"/>
          <p:cNvCxnSpPr/>
          <p:nvPr/>
        </p:nvCxnSpPr>
        <p:spPr bwMode="auto">
          <a:xfrm>
            <a:off x="1295400" y="41910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feld 12"/>
          <p:cNvSpPr txBox="1"/>
          <p:nvPr/>
        </p:nvSpPr>
        <p:spPr>
          <a:xfrm>
            <a:off x="1676400" y="38862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</a:t>
            </a:r>
            <a:endParaRPr lang="de-DE" dirty="0"/>
          </a:p>
        </p:txBody>
      </p:sp>
      <p:cxnSp>
        <p:nvCxnSpPr>
          <p:cNvPr id="20" name="Gerade Verbindung mit Pfeil 19"/>
          <p:cNvCxnSpPr/>
          <p:nvPr/>
        </p:nvCxnSpPr>
        <p:spPr bwMode="auto">
          <a:xfrm>
            <a:off x="3124200" y="41910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Textfeld 20"/>
          <p:cNvSpPr txBox="1"/>
          <p:nvPr/>
        </p:nvSpPr>
        <p:spPr>
          <a:xfrm>
            <a:off x="3500391" y="3886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</a:t>
            </a:r>
            <a:endParaRPr lang="de-DE" dirty="0"/>
          </a:p>
        </p:txBody>
      </p:sp>
      <p:cxnSp>
        <p:nvCxnSpPr>
          <p:cNvPr id="22" name="Gerade Verbindung mit Pfeil 21"/>
          <p:cNvCxnSpPr/>
          <p:nvPr/>
        </p:nvCxnSpPr>
        <p:spPr bwMode="auto">
          <a:xfrm>
            <a:off x="1295400" y="51054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 Verbindung 17"/>
          <p:cNvCxnSpPr/>
          <p:nvPr/>
        </p:nvCxnSpPr>
        <p:spPr bwMode="auto">
          <a:xfrm>
            <a:off x="2057400" y="49530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/>
          <p:nvPr/>
        </p:nvCxnSpPr>
        <p:spPr bwMode="auto">
          <a:xfrm flipV="1">
            <a:off x="2057400" y="51054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Textfeld 22"/>
          <p:cNvSpPr txBox="1"/>
          <p:nvPr/>
        </p:nvSpPr>
        <p:spPr>
          <a:xfrm>
            <a:off x="1371600" y="48006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CLK</a:t>
            </a:r>
            <a:endParaRPr lang="de-DE" dirty="0"/>
          </a:p>
        </p:txBody>
      </p:sp>
      <p:cxnSp>
        <p:nvCxnSpPr>
          <p:cNvPr id="26" name="Gerade Verbindung mit Pfeil 25"/>
          <p:cNvCxnSpPr/>
          <p:nvPr/>
        </p:nvCxnSpPr>
        <p:spPr bwMode="auto">
          <a:xfrm flipV="1">
            <a:off x="2590800" y="54864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feld 26"/>
          <p:cNvSpPr txBox="1"/>
          <p:nvPr/>
        </p:nvSpPr>
        <p:spPr>
          <a:xfrm>
            <a:off x="2590800" y="54864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Res</a:t>
            </a:r>
            <a:endParaRPr lang="de-DE" dirty="0"/>
          </a:p>
        </p:txBody>
      </p:sp>
      <p:cxnSp>
        <p:nvCxnSpPr>
          <p:cNvPr id="29" name="Gerade Verbindung 28"/>
          <p:cNvCxnSpPr/>
          <p:nvPr/>
        </p:nvCxnSpPr>
        <p:spPr bwMode="auto">
          <a:xfrm>
            <a:off x="5486400" y="4495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Gerade Verbindung 30"/>
          <p:cNvCxnSpPr/>
          <p:nvPr/>
        </p:nvCxnSpPr>
        <p:spPr bwMode="auto">
          <a:xfrm flipV="1">
            <a:off x="6096000" y="3886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33"/>
          <p:cNvCxnSpPr/>
          <p:nvPr/>
        </p:nvCxnSpPr>
        <p:spPr bwMode="auto">
          <a:xfrm>
            <a:off x="6096000" y="3886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 Verbindung 34"/>
          <p:cNvCxnSpPr/>
          <p:nvPr/>
        </p:nvCxnSpPr>
        <p:spPr bwMode="auto">
          <a:xfrm flipV="1">
            <a:off x="6705600" y="3886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>
            <a:off x="6705600" y="4495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Gerade Verbindung 36"/>
          <p:cNvCxnSpPr/>
          <p:nvPr/>
        </p:nvCxnSpPr>
        <p:spPr bwMode="auto">
          <a:xfrm flipV="1">
            <a:off x="7315200" y="3886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Gerade Verbindung 37"/>
          <p:cNvCxnSpPr/>
          <p:nvPr/>
        </p:nvCxnSpPr>
        <p:spPr bwMode="auto">
          <a:xfrm>
            <a:off x="7315200" y="3886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Gerade Verbindung 38"/>
          <p:cNvCxnSpPr/>
          <p:nvPr/>
        </p:nvCxnSpPr>
        <p:spPr bwMode="auto">
          <a:xfrm flipV="1">
            <a:off x="7924800" y="3886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7924800" y="4495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8" name="Gruppieren 47"/>
          <p:cNvGrpSpPr/>
          <p:nvPr/>
        </p:nvGrpSpPr>
        <p:grpSpPr>
          <a:xfrm>
            <a:off x="7467600" y="4800600"/>
            <a:ext cx="152400" cy="609600"/>
            <a:chOff x="6096000" y="4800600"/>
            <a:chExt cx="152400" cy="609600"/>
          </a:xfrm>
        </p:grpSpPr>
        <p:cxnSp>
          <p:nvCxnSpPr>
            <p:cNvPr id="49" name="Gerade Verbindung 48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0" name="Gerade Verbindung 49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1" name="Gruppieren 50"/>
          <p:cNvGrpSpPr/>
          <p:nvPr/>
        </p:nvGrpSpPr>
        <p:grpSpPr>
          <a:xfrm flipH="1">
            <a:off x="7315200" y="4800600"/>
            <a:ext cx="152400" cy="609600"/>
            <a:chOff x="6096000" y="4800600"/>
            <a:chExt cx="152400" cy="609600"/>
          </a:xfrm>
        </p:grpSpPr>
        <p:cxnSp>
          <p:nvCxnSpPr>
            <p:cNvPr id="52" name="Gerade Verbindung 51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" name="Gerade Verbindung 52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7" name="Gruppieren 56"/>
          <p:cNvGrpSpPr/>
          <p:nvPr/>
        </p:nvGrpSpPr>
        <p:grpSpPr>
          <a:xfrm>
            <a:off x="6248400" y="4800600"/>
            <a:ext cx="152400" cy="609600"/>
            <a:chOff x="6096000" y="4800600"/>
            <a:chExt cx="152400" cy="609600"/>
          </a:xfrm>
        </p:grpSpPr>
        <p:cxnSp>
          <p:nvCxnSpPr>
            <p:cNvPr id="58" name="Gerade Verbindung 57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9" name="Gerade Verbindung 58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60" name="Gruppieren 59"/>
          <p:cNvGrpSpPr/>
          <p:nvPr/>
        </p:nvGrpSpPr>
        <p:grpSpPr>
          <a:xfrm flipH="1">
            <a:off x="6096000" y="4800600"/>
            <a:ext cx="152400" cy="609600"/>
            <a:chOff x="6096000" y="4800600"/>
            <a:chExt cx="152400" cy="609600"/>
          </a:xfrm>
        </p:grpSpPr>
        <p:cxnSp>
          <p:nvCxnSpPr>
            <p:cNvPr id="61" name="Gerade Verbindung 60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2" name="Gerade Verbindung 61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4347" name="Gerade Verbindung 14346"/>
          <p:cNvCxnSpPr/>
          <p:nvPr/>
        </p:nvCxnSpPr>
        <p:spPr bwMode="auto">
          <a:xfrm>
            <a:off x="6400800" y="4800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6400800" y="5410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Gerade Verbindung 65"/>
          <p:cNvCxnSpPr/>
          <p:nvPr/>
        </p:nvCxnSpPr>
        <p:spPr bwMode="auto">
          <a:xfrm>
            <a:off x="7620000" y="4800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>
            <a:off x="7620000" y="5410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>
            <a:off x="5181600" y="4800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/>
          <p:nvPr/>
        </p:nvCxnSpPr>
        <p:spPr bwMode="auto">
          <a:xfrm>
            <a:off x="5181600" y="5410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9" name="Gerade Verbindung mit Pfeil 14348"/>
          <p:cNvCxnSpPr/>
          <p:nvPr/>
        </p:nvCxnSpPr>
        <p:spPr bwMode="auto">
          <a:xfrm flipV="1">
            <a:off x="6096000" y="38862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mit Pfeil 71"/>
          <p:cNvCxnSpPr/>
          <p:nvPr/>
        </p:nvCxnSpPr>
        <p:spPr bwMode="auto">
          <a:xfrm flipV="1">
            <a:off x="7315200" y="38862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51" name="Gerade Verbindung mit Pfeil 14350"/>
          <p:cNvCxnSpPr/>
          <p:nvPr/>
        </p:nvCxnSpPr>
        <p:spPr bwMode="auto">
          <a:xfrm>
            <a:off x="6096000" y="4572000"/>
            <a:ext cx="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5" name="Textfeld 74"/>
          <p:cNvSpPr txBox="1"/>
          <p:nvPr/>
        </p:nvSpPr>
        <p:spPr>
          <a:xfrm>
            <a:off x="5334000" y="51054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</a:t>
            </a:r>
            <a:endParaRPr lang="de-DE" dirty="0"/>
          </a:p>
        </p:txBody>
      </p:sp>
      <p:sp>
        <p:nvSpPr>
          <p:cNvPr id="76" name="Textfeld 75"/>
          <p:cNvSpPr txBox="1"/>
          <p:nvPr/>
        </p:nvSpPr>
        <p:spPr>
          <a:xfrm>
            <a:off x="5486400" y="41910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CLK</a:t>
            </a:r>
            <a:endParaRPr lang="de-DE" dirty="0"/>
          </a:p>
        </p:txBody>
      </p:sp>
      <p:cxnSp>
        <p:nvCxnSpPr>
          <p:cNvPr id="14353" name="Gerade Verbindung 14352"/>
          <p:cNvCxnSpPr/>
          <p:nvPr/>
        </p:nvCxnSpPr>
        <p:spPr bwMode="auto">
          <a:xfrm>
            <a:off x="5486400" y="6172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0" name="Gruppieren 79"/>
          <p:cNvGrpSpPr/>
          <p:nvPr/>
        </p:nvGrpSpPr>
        <p:grpSpPr>
          <a:xfrm flipH="1">
            <a:off x="7696200" y="5562600"/>
            <a:ext cx="152400" cy="609600"/>
            <a:chOff x="6096000" y="4800600"/>
            <a:chExt cx="152400" cy="609600"/>
          </a:xfrm>
        </p:grpSpPr>
        <p:cxnSp>
          <p:nvCxnSpPr>
            <p:cNvPr id="81" name="Gerade Verbindung 80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2" name="Gerade Verbindung 81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83" name="Gruppieren 82"/>
          <p:cNvGrpSpPr/>
          <p:nvPr/>
        </p:nvGrpSpPr>
        <p:grpSpPr>
          <a:xfrm>
            <a:off x="6629400" y="5562600"/>
            <a:ext cx="152400" cy="609600"/>
            <a:chOff x="6096000" y="4800600"/>
            <a:chExt cx="152400" cy="609600"/>
          </a:xfrm>
        </p:grpSpPr>
        <p:cxnSp>
          <p:nvCxnSpPr>
            <p:cNvPr id="84" name="Gerade Verbindung 83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5" name="Gerade Verbindung 84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86" name="Gruppieren 85"/>
          <p:cNvGrpSpPr/>
          <p:nvPr/>
        </p:nvGrpSpPr>
        <p:grpSpPr>
          <a:xfrm flipH="1">
            <a:off x="6477000" y="5562600"/>
            <a:ext cx="152400" cy="609600"/>
            <a:chOff x="6096000" y="4800600"/>
            <a:chExt cx="152400" cy="609600"/>
          </a:xfrm>
        </p:grpSpPr>
        <p:cxnSp>
          <p:nvCxnSpPr>
            <p:cNvPr id="87" name="Gerade Verbindung 86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8" name="Gerade Verbindung 87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89" name="Gerade Verbindung 88"/>
          <p:cNvCxnSpPr/>
          <p:nvPr/>
        </p:nvCxnSpPr>
        <p:spPr bwMode="auto">
          <a:xfrm>
            <a:off x="6781800" y="5562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Gerade Verbindung 89"/>
          <p:cNvCxnSpPr/>
          <p:nvPr/>
        </p:nvCxnSpPr>
        <p:spPr bwMode="auto">
          <a:xfrm>
            <a:off x="6781800" y="6172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 Verbindung 90"/>
          <p:cNvCxnSpPr/>
          <p:nvPr/>
        </p:nvCxnSpPr>
        <p:spPr bwMode="auto">
          <a:xfrm>
            <a:off x="5486400" y="55626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2" name="Gruppieren 91"/>
          <p:cNvGrpSpPr/>
          <p:nvPr/>
        </p:nvGrpSpPr>
        <p:grpSpPr>
          <a:xfrm>
            <a:off x="7848600" y="5562600"/>
            <a:ext cx="152400" cy="609600"/>
            <a:chOff x="6096000" y="4800600"/>
            <a:chExt cx="152400" cy="609600"/>
          </a:xfrm>
        </p:grpSpPr>
        <p:cxnSp>
          <p:nvCxnSpPr>
            <p:cNvPr id="93" name="Gerade Verbindung 92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4" name="Gerade Verbindung 93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95" name="Gruppieren 94"/>
          <p:cNvGrpSpPr/>
          <p:nvPr/>
        </p:nvGrpSpPr>
        <p:grpSpPr>
          <a:xfrm flipH="1">
            <a:off x="7696200" y="5562600"/>
            <a:ext cx="152400" cy="609600"/>
            <a:chOff x="6096000" y="4800600"/>
            <a:chExt cx="152400" cy="609600"/>
          </a:xfrm>
        </p:grpSpPr>
        <p:cxnSp>
          <p:nvCxnSpPr>
            <p:cNvPr id="96" name="Gerade Verbindung 95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7" name="Gerade Verbindung 96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98" name="Textfeld 97"/>
          <p:cNvSpPr txBox="1"/>
          <p:nvPr/>
        </p:nvSpPr>
        <p:spPr>
          <a:xfrm>
            <a:off x="5334000" y="58674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</a:t>
            </a:r>
            <a:endParaRPr lang="de-DE" dirty="0"/>
          </a:p>
        </p:txBody>
      </p:sp>
      <p:cxnSp>
        <p:nvCxnSpPr>
          <p:cNvPr id="14356" name="Gerade Verbindung mit Pfeil 14355"/>
          <p:cNvCxnSpPr/>
          <p:nvPr/>
        </p:nvCxnSpPr>
        <p:spPr bwMode="auto">
          <a:xfrm>
            <a:off x="6248400" y="5105400"/>
            <a:ext cx="228600" cy="838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mit Pfeil 100"/>
          <p:cNvCxnSpPr/>
          <p:nvPr/>
        </p:nvCxnSpPr>
        <p:spPr bwMode="auto">
          <a:xfrm>
            <a:off x="7467600" y="5105400"/>
            <a:ext cx="228600" cy="838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063368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831850"/>
          </a:xfrm>
        </p:spPr>
        <p:txBody>
          <a:bodyPr/>
          <a:lstStyle/>
          <a:p>
            <a:r>
              <a:rPr lang="de-DE" dirty="0" smtClean="0"/>
              <a:t>Der </a:t>
            </a:r>
            <a:r>
              <a:rPr lang="de-DE" dirty="0"/>
              <a:t>Eingang des Registers ändert sich </a:t>
            </a:r>
            <a:r>
              <a:rPr lang="de-DE" dirty="0" smtClean="0"/>
              <a:t>auch einige </a:t>
            </a:r>
            <a:r>
              <a:rPr lang="de-DE" dirty="0"/>
              <a:t>100ps nach der Taktflanke, da der </a:t>
            </a:r>
            <a:r>
              <a:rPr lang="de-DE" dirty="0" err="1"/>
              <a:t>Adierer</a:t>
            </a:r>
            <a:r>
              <a:rPr lang="de-DE" dirty="0"/>
              <a:t> den neuen Eingangswert A bekommt und seinen Ausgang anpasst. Diese Änderung der </a:t>
            </a:r>
            <a:r>
              <a:rPr lang="de-DE" dirty="0" err="1"/>
              <a:t>Addrierer</a:t>
            </a:r>
            <a:r>
              <a:rPr lang="de-DE" dirty="0"/>
              <a:t>-Ausgangs wird aber erst auf die nächste Taktflanke in Register </a:t>
            </a:r>
            <a:r>
              <a:rPr lang="de-DE" dirty="0" smtClean="0"/>
              <a:t>gespeichert</a:t>
            </a:r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31</a:t>
            </a:fld>
            <a:endParaRPr lang="de-DE" altLang="de-DE"/>
          </a:p>
        </p:txBody>
      </p:sp>
      <p:sp>
        <p:nvSpPr>
          <p:cNvPr id="6" name="Rechteck 5"/>
          <p:cNvSpPr/>
          <p:nvPr/>
        </p:nvSpPr>
        <p:spPr bwMode="auto">
          <a:xfrm>
            <a:off x="2057400" y="3810000"/>
            <a:ext cx="1066800" cy="1676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1" name="Gerade Verbindung mit Pfeil 10"/>
          <p:cNvCxnSpPr/>
          <p:nvPr/>
        </p:nvCxnSpPr>
        <p:spPr bwMode="auto">
          <a:xfrm>
            <a:off x="1295400" y="41910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feld 12"/>
          <p:cNvSpPr txBox="1"/>
          <p:nvPr/>
        </p:nvSpPr>
        <p:spPr>
          <a:xfrm>
            <a:off x="1676400" y="38862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</a:t>
            </a:r>
            <a:endParaRPr lang="de-DE" dirty="0"/>
          </a:p>
        </p:txBody>
      </p:sp>
      <p:cxnSp>
        <p:nvCxnSpPr>
          <p:cNvPr id="20" name="Gerade Verbindung mit Pfeil 19"/>
          <p:cNvCxnSpPr/>
          <p:nvPr/>
        </p:nvCxnSpPr>
        <p:spPr bwMode="auto">
          <a:xfrm>
            <a:off x="3124200" y="41910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Textfeld 20"/>
          <p:cNvSpPr txBox="1"/>
          <p:nvPr/>
        </p:nvSpPr>
        <p:spPr>
          <a:xfrm>
            <a:off x="3500391" y="3886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</a:t>
            </a:r>
            <a:endParaRPr lang="de-DE" dirty="0"/>
          </a:p>
        </p:txBody>
      </p:sp>
      <p:cxnSp>
        <p:nvCxnSpPr>
          <p:cNvPr id="22" name="Gerade Verbindung mit Pfeil 21"/>
          <p:cNvCxnSpPr/>
          <p:nvPr/>
        </p:nvCxnSpPr>
        <p:spPr bwMode="auto">
          <a:xfrm>
            <a:off x="1295400" y="51054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 Verbindung 17"/>
          <p:cNvCxnSpPr/>
          <p:nvPr/>
        </p:nvCxnSpPr>
        <p:spPr bwMode="auto">
          <a:xfrm>
            <a:off x="2057400" y="49530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/>
          <p:nvPr/>
        </p:nvCxnSpPr>
        <p:spPr bwMode="auto">
          <a:xfrm flipV="1">
            <a:off x="2057400" y="51054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Textfeld 22"/>
          <p:cNvSpPr txBox="1"/>
          <p:nvPr/>
        </p:nvSpPr>
        <p:spPr>
          <a:xfrm>
            <a:off x="1371600" y="48006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CLK</a:t>
            </a:r>
            <a:endParaRPr lang="de-DE" dirty="0"/>
          </a:p>
        </p:txBody>
      </p:sp>
      <p:cxnSp>
        <p:nvCxnSpPr>
          <p:cNvPr id="26" name="Gerade Verbindung mit Pfeil 25"/>
          <p:cNvCxnSpPr/>
          <p:nvPr/>
        </p:nvCxnSpPr>
        <p:spPr bwMode="auto">
          <a:xfrm flipV="1">
            <a:off x="2590800" y="54864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feld 26"/>
          <p:cNvSpPr txBox="1"/>
          <p:nvPr/>
        </p:nvSpPr>
        <p:spPr>
          <a:xfrm>
            <a:off x="2590800" y="54864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Res</a:t>
            </a:r>
            <a:endParaRPr lang="de-DE" dirty="0"/>
          </a:p>
        </p:txBody>
      </p:sp>
      <p:cxnSp>
        <p:nvCxnSpPr>
          <p:cNvPr id="5" name="Gerade Verbindung mit Pfeil 4"/>
          <p:cNvCxnSpPr/>
          <p:nvPr/>
        </p:nvCxnSpPr>
        <p:spPr bwMode="auto">
          <a:xfrm flipV="1">
            <a:off x="4038600" y="2743200"/>
            <a:ext cx="0" cy="1371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Rechteck 6"/>
          <p:cNvSpPr/>
          <p:nvPr/>
        </p:nvSpPr>
        <p:spPr bwMode="auto">
          <a:xfrm>
            <a:off x="2057400" y="2286000"/>
            <a:ext cx="10668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Addierer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" name="Gerade Verbindung mit Pfeil 8"/>
          <p:cNvCxnSpPr/>
          <p:nvPr/>
        </p:nvCxnSpPr>
        <p:spPr bwMode="auto">
          <a:xfrm flipH="1">
            <a:off x="3124200" y="2667000"/>
            <a:ext cx="914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Gerade Verbindung mit Pfeil 53"/>
          <p:cNvCxnSpPr/>
          <p:nvPr/>
        </p:nvCxnSpPr>
        <p:spPr bwMode="auto">
          <a:xfrm flipH="1">
            <a:off x="1143000" y="2667000"/>
            <a:ext cx="914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mit Pfeil 13"/>
          <p:cNvCxnSpPr/>
          <p:nvPr/>
        </p:nvCxnSpPr>
        <p:spPr bwMode="auto">
          <a:xfrm>
            <a:off x="1143000" y="2743200"/>
            <a:ext cx="0" cy="1371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Gerade Verbindung 62"/>
          <p:cNvCxnSpPr/>
          <p:nvPr/>
        </p:nvCxnSpPr>
        <p:spPr bwMode="auto">
          <a:xfrm>
            <a:off x="5486400" y="4495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63"/>
          <p:cNvCxnSpPr/>
          <p:nvPr/>
        </p:nvCxnSpPr>
        <p:spPr bwMode="auto">
          <a:xfrm flipV="1">
            <a:off x="6096000" y="3886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Gerade Verbindung 69"/>
          <p:cNvCxnSpPr/>
          <p:nvPr/>
        </p:nvCxnSpPr>
        <p:spPr bwMode="auto">
          <a:xfrm>
            <a:off x="6096000" y="3886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 flipV="1">
            <a:off x="6705600" y="3886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>
            <a:off x="6705600" y="4495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 flipV="1">
            <a:off x="7315200" y="3886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76"/>
          <p:cNvCxnSpPr/>
          <p:nvPr/>
        </p:nvCxnSpPr>
        <p:spPr bwMode="auto">
          <a:xfrm>
            <a:off x="7315200" y="3886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 flipV="1">
            <a:off x="7924800" y="3886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78"/>
          <p:cNvCxnSpPr/>
          <p:nvPr/>
        </p:nvCxnSpPr>
        <p:spPr bwMode="auto">
          <a:xfrm>
            <a:off x="7924800" y="4495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0" name="Gruppieren 79"/>
          <p:cNvGrpSpPr/>
          <p:nvPr/>
        </p:nvGrpSpPr>
        <p:grpSpPr>
          <a:xfrm>
            <a:off x="7467600" y="4800600"/>
            <a:ext cx="152400" cy="609600"/>
            <a:chOff x="6096000" y="4800600"/>
            <a:chExt cx="152400" cy="609600"/>
          </a:xfrm>
        </p:grpSpPr>
        <p:cxnSp>
          <p:nvCxnSpPr>
            <p:cNvPr id="81" name="Gerade Verbindung 80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2" name="Gerade Verbindung 81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83" name="Gruppieren 82"/>
          <p:cNvGrpSpPr/>
          <p:nvPr/>
        </p:nvGrpSpPr>
        <p:grpSpPr>
          <a:xfrm flipH="1">
            <a:off x="7315200" y="4800600"/>
            <a:ext cx="152400" cy="609600"/>
            <a:chOff x="6096000" y="4800600"/>
            <a:chExt cx="152400" cy="609600"/>
          </a:xfrm>
        </p:grpSpPr>
        <p:cxnSp>
          <p:nvCxnSpPr>
            <p:cNvPr id="84" name="Gerade Verbindung 83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5" name="Gerade Verbindung 84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86" name="Gruppieren 85"/>
          <p:cNvGrpSpPr/>
          <p:nvPr/>
        </p:nvGrpSpPr>
        <p:grpSpPr>
          <a:xfrm>
            <a:off x="6248400" y="4800600"/>
            <a:ext cx="152400" cy="609600"/>
            <a:chOff x="6096000" y="4800600"/>
            <a:chExt cx="152400" cy="609600"/>
          </a:xfrm>
        </p:grpSpPr>
        <p:cxnSp>
          <p:nvCxnSpPr>
            <p:cNvPr id="87" name="Gerade Verbindung 86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8" name="Gerade Verbindung 87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89" name="Gruppieren 88"/>
          <p:cNvGrpSpPr/>
          <p:nvPr/>
        </p:nvGrpSpPr>
        <p:grpSpPr>
          <a:xfrm flipH="1">
            <a:off x="6096000" y="4800600"/>
            <a:ext cx="152400" cy="609600"/>
            <a:chOff x="6096000" y="4800600"/>
            <a:chExt cx="152400" cy="609600"/>
          </a:xfrm>
        </p:grpSpPr>
        <p:cxnSp>
          <p:nvCxnSpPr>
            <p:cNvPr id="90" name="Gerade Verbindung 89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1" name="Gerade Verbindung 90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92" name="Gerade Verbindung 91"/>
          <p:cNvCxnSpPr/>
          <p:nvPr/>
        </p:nvCxnSpPr>
        <p:spPr bwMode="auto">
          <a:xfrm>
            <a:off x="6400800" y="4800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Gerade Verbindung 92"/>
          <p:cNvCxnSpPr/>
          <p:nvPr/>
        </p:nvCxnSpPr>
        <p:spPr bwMode="auto">
          <a:xfrm>
            <a:off x="6400800" y="5410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Gerade Verbindung 93"/>
          <p:cNvCxnSpPr/>
          <p:nvPr/>
        </p:nvCxnSpPr>
        <p:spPr bwMode="auto">
          <a:xfrm>
            <a:off x="7620000" y="4800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Gerade Verbindung 94"/>
          <p:cNvCxnSpPr/>
          <p:nvPr/>
        </p:nvCxnSpPr>
        <p:spPr bwMode="auto">
          <a:xfrm>
            <a:off x="7620000" y="5410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95"/>
          <p:cNvCxnSpPr/>
          <p:nvPr/>
        </p:nvCxnSpPr>
        <p:spPr bwMode="auto">
          <a:xfrm>
            <a:off x="5181600" y="4800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>
            <a:off x="5181600" y="5410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 Verbindung mit Pfeil 97"/>
          <p:cNvCxnSpPr/>
          <p:nvPr/>
        </p:nvCxnSpPr>
        <p:spPr bwMode="auto">
          <a:xfrm flipV="1">
            <a:off x="6096000" y="38862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mit Pfeil 98"/>
          <p:cNvCxnSpPr/>
          <p:nvPr/>
        </p:nvCxnSpPr>
        <p:spPr bwMode="auto">
          <a:xfrm flipV="1">
            <a:off x="7315200" y="38862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mit Pfeil 99"/>
          <p:cNvCxnSpPr/>
          <p:nvPr/>
        </p:nvCxnSpPr>
        <p:spPr bwMode="auto">
          <a:xfrm>
            <a:off x="6096000" y="4572000"/>
            <a:ext cx="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1" name="Textfeld 100"/>
          <p:cNvSpPr txBox="1"/>
          <p:nvPr/>
        </p:nvSpPr>
        <p:spPr>
          <a:xfrm>
            <a:off x="5334000" y="51054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</a:t>
            </a:r>
            <a:endParaRPr lang="de-DE" dirty="0"/>
          </a:p>
        </p:txBody>
      </p:sp>
      <p:sp>
        <p:nvSpPr>
          <p:cNvPr id="102" name="Textfeld 101"/>
          <p:cNvSpPr txBox="1"/>
          <p:nvPr/>
        </p:nvSpPr>
        <p:spPr>
          <a:xfrm>
            <a:off x="5486400" y="41910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CLK</a:t>
            </a:r>
            <a:endParaRPr lang="de-DE" dirty="0"/>
          </a:p>
        </p:txBody>
      </p:sp>
      <p:cxnSp>
        <p:nvCxnSpPr>
          <p:cNvPr id="103" name="Gerade Verbindung 102"/>
          <p:cNvCxnSpPr/>
          <p:nvPr/>
        </p:nvCxnSpPr>
        <p:spPr bwMode="auto">
          <a:xfrm>
            <a:off x="5486400" y="6172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04" name="Gruppieren 103"/>
          <p:cNvGrpSpPr/>
          <p:nvPr/>
        </p:nvGrpSpPr>
        <p:grpSpPr>
          <a:xfrm flipH="1">
            <a:off x="7696200" y="5562600"/>
            <a:ext cx="152400" cy="609600"/>
            <a:chOff x="6096000" y="4800600"/>
            <a:chExt cx="152400" cy="609600"/>
          </a:xfrm>
        </p:grpSpPr>
        <p:cxnSp>
          <p:nvCxnSpPr>
            <p:cNvPr id="105" name="Gerade Verbindung 104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6" name="Gerade Verbindung 105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07" name="Gruppieren 106"/>
          <p:cNvGrpSpPr/>
          <p:nvPr/>
        </p:nvGrpSpPr>
        <p:grpSpPr>
          <a:xfrm>
            <a:off x="6629400" y="5562600"/>
            <a:ext cx="152400" cy="609600"/>
            <a:chOff x="6096000" y="4800600"/>
            <a:chExt cx="152400" cy="609600"/>
          </a:xfrm>
        </p:grpSpPr>
        <p:cxnSp>
          <p:nvCxnSpPr>
            <p:cNvPr id="108" name="Gerade Verbindung 107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9" name="Gerade Verbindung 108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10" name="Gruppieren 109"/>
          <p:cNvGrpSpPr/>
          <p:nvPr/>
        </p:nvGrpSpPr>
        <p:grpSpPr>
          <a:xfrm flipH="1">
            <a:off x="6477000" y="5562600"/>
            <a:ext cx="152400" cy="609600"/>
            <a:chOff x="6096000" y="4800600"/>
            <a:chExt cx="152400" cy="609600"/>
          </a:xfrm>
        </p:grpSpPr>
        <p:cxnSp>
          <p:nvCxnSpPr>
            <p:cNvPr id="111" name="Gerade Verbindung 110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2" name="Gerade Verbindung 111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13" name="Gerade Verbindung 112"/>
          <p:cNvCxnSpPr/>
          <p:nvPr/>
        </p:nvCxnSpPr>
        <p:spPr bwMode="auto">
          <a:xfrm>
            <a:off x="6781800" y="5562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113"/>
          <p:cNvCxnSpPr/>
          <p:nvPr/>
        </p:nvCxnSpPr>
        <p:spPr bwMode="auto">
          <a:xfrm>
            <a:off x="6781800" y="6172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>
            <a:off x="5486400" y="55626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16" name="Gruppieren 115"/>
          <p:cNvGrpSpPr/>
          <p:nvPr/>
        </p:nvGrpSpPr>
        <p:grpSpPr>
          <a:xfrm>
            <a:off x="7848600" y="5562600"/>
            <a:ext cx="152400" cy="609600"/>
            <a:chOff x="6096000" y="4800600"/>
            <a:chExt cx="152400" cy="609600"/>
          </a:xfrm>
        </p:grpSpPr>
        <p:cxnSp>
          <p:nvCxnSpPr>
            <p:cNvPr id="117" name="Gerade Verbindung 116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8" name="Gerade Verbindung 117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19" name="Gruppieren 118"/>
          <p:cNvGrpSpPr/>
          <p:nvPr/>
        </p:nvGrpSpPr>
        <p:grpSpPr>
          <a:xfrm flipH="1">
            <a:off x="7696200" y="5562600"/>
            <a:ext cx="152400" cy="609600"/>
            <a:chOff x="6096000" y="4800600"/>
            <a:chExt cx="152400" cy="609600"/>
          </a:xfrm>
        </p:grpSpPr>
        <p:cxnSp>
          <p:nvCxnSpPr>
            <p:cNvPr id="120" name="Gerade Verbindung 119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1" name="Gerade Verbindung 120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22" name="Textfeld 121"/>
          <p:cNvSpPr txBox="1"/>
          <p:nvPr/>
        </p:nvSpPr>
        <p:spPr>
          <a:xfrm>
            <a:off x="5334000" y="58674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</a:t>
            </a:r>
            <a:endParaRPr lang="de-DE" dirty="0"/>
          </a:p>
        </p:txBody>
      </p:sp>
      <p:cxnSp>
        <p:nvCxnSpPr>
          <p:cNvPr id="123" name="Gerade Verbindung mit Pfeil 122"/>
          <p:cNvCxnSpPr/>
          <p:nvPr/>
        </p:nvCxnSpPr>
        <p:spPr bwMode="auto">
          <a:xfrm>
            <a:off x="6248400" y="5105400"/>
            <a:ext cx="228600" cy="838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Gerade Verbindung mit Pfeil 123"/>
          <p:cNvCxnSpPr/>
          <p:nvPr/>
        </p:nvCxnSpPr>
        <p:spPr bwMode="auto">
          <a:xfrm>
            <a:off x="7467600" y="5105400"/>
            <a:ext cx="228600" cy="838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mit Pfeil 16"/>
          <p:cNvCxnSpPr/>
          <p:nvPr/>
        </p:nvCxnSpPr>
        <p:spPr bwMode="auto">
          <a:xfrm flipV="1">
            <a:off x="6629400" y="5105400"/>
            <a:ext cx="838200" cy="762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mit Pfeil 24"/>
          <p:cNvCxnSpPr/>
          <p:nvPr/>
        </p:nvCxnSpPr>
        <p:spPr bwMode="auto">
          <a:xfrm>
            <a:off x="5105400" y="990600"/>
            <a:ext cx="1524000" cy="4648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502008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831850"/>
          </a:xfrm>
        </p:spPr>
        <p:txBody>
          <a:bodyPr/>
          <a:lstStyle/>
          <a:p>
            <a:r>
              <a:rPr lang="de-DE" dirty="0" smtClean="0"/>
              <a:t>Hardware-Programmiersprache: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32</a:t>
            </a:fld>
            <a:endParaRPr lang="de-DE" altLang="de-DE"/>
          </a:p>
        </p:txBody>
      </p:sp>
      <p:sp>
        <p:nvSpPr>
          <p:cNvPr id="4" name="Textfeld 3"/>
          <p:cNvSpPr txBox="1"/>
          <p:nvPr/>
        </p:nvSpPr>
        <p:spPr>
          <a:xfrm>
            <a:off x="609600" y="1752600"/>
            <a:ext cx="309251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i="1" dirty="0" err="1" smtClean="0"/>
              <a:t>always</a:t>
            </a:r>
            <a:r>
              <a:rPr lang="de-DE" sz="1600" i="1" dirty="0" smtClean="0"/>
              <a:t> </a:t>
            </a:r>
            <a:r>
              <a:rPr lang="de-DE" sz="1600" i="1" dirty="0"/>
              <a:t>@ (</a:t>
            </a:r>
            <a:r>
              <a:rPr lang="de-DE" sz="1600" i="1" dirty="0" err="1"/>
              <a:t>posedge</a:t>
            </a:r>
            <a:r>
              <a:rPr lang="de-DE" sz="1600" i="1" dirty="0"/>
              <a:t> CLK) </a:t>
            </a:r>
            <a:r>
              <a:rPr lang="de-DE" sz="1600" i="1" dirty="0" err="1"/>
              <a:t>begin</a:t>
            </a:r>
            <a:endParaRPr lang="de-DE" sz="1600" i="1" dirty="0"/>
          </a:p>
          <a:p>
            <a:pPr algn="l"/>
            <a:r>
              <a:rPr lang="de-DE" sz="1600" i="1" dirty="0" smtClean="0"/>
              <a:t>	A </a:t>
            </a:r>
            <a:r>
              <a:rPr lang="de-DE" sz="1600" i="1" dirty="0"/>
              <a:t>&lt;= A + 1</a:t>
            </a:r>
          </a:p>
          <a:p>
            <a:pPr algn="l"/>
            <a:r>
              <a:rPr lang="de-DE" sz="1600" i="1" dirty="0" smtClean="0"/>
              <a:t>end</a:t>
            </a:r>
            <a:endParaRPr lang="de-DE" sz="1600" i="1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26638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831850"/>
          </a:xfrm>
        </p:spPr>
        <p:txBody>
          <a:bodyPr/>
          <a:lstStyle/>
          <a:p>
            <a:r>
              <a:rPr lang="de-DE" dirty="0"/>
              <a:t>Wie realisieren wir ein Flipflop?</a:t>
            </a:r>
          </a:p>
          <a:p>
            <a:r>
              <a:rPr lang="de-DE" dirty="0"/>
              <a:t>Am einfachsten stellen wir uns eine Speicherzelle wie einen getakteten Kondensator vor. Wenn der Schalter geschlossen ist, verbinden wir den Eingang mit einem Kondensator. Der Kondensator </a:t>
            </a:r>
            <a:r>
              <a:rPr lang="de-DE" dirty="0" smtClean="0"/>
              <a:t>wird </a:t>
            </a:r>
            <a:r>
              <a:rPr lang="de-DE" dirty="0"/>
              <a:t>auf das Eingangspotential aufgeladen. </a:t>
            </a:r>
            <a:endParaRPr lang="de-DE" dirty="0" smtClean="0"/>
          </a:p>
          <a:p>
            <a:r>
              <a:rPr lang="de-DE" dirty="0" smtClean="0"/>
              <a:t>Wenn </a:t>
            </a:r>
            <a:r>
              <a:rPr lang="de-DE" dirty="0"/>
              <a:t>der Schalter geöffnet wird, behält der Kondensator das Potential. Das logische Niveau wird auf diese Weise gespeichert. </a:t>
            </a:r>
          </a:p>
          <a:p>
            <a:r>
              <a:rPr lang="de-DE" dirty="0" smtClean="0"/>
              <a:t>DRAM </a:t>
            </a:r>
            <a:r>
              <a:rPr lang="de-DE" dirty="0"/>
              <a:t>Zellen.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33</a:t>
            </a:fld>
            <a:endParaRPr lang="de-DE" altLang="de-DE"/>
          </a:p>
        </p:txBody>
      </p:sp>
      <p:cxnSp>
        <p:nvCxnSpPr>
          <p:cNvPr id="6" name="Gerade Verbindung 5"/>
          <p:cNvCxnSpPr/>
          <p:nvPr/>
        </p:nvCxnSpPr>
        <p:spPr bwMode="auto">
          <a:xfrm>
            <a:off x="990600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 flipV="1">
            <a:off x="1828800" y="4038600"/>
            <a:ext cx="4572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2286000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>
            <a:off x="2895600" y="4267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 flipH="1">
            <a:off x="2514600" y="5029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 flipH="1">
            <a:off x="2514600" y="5181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2895600" y="5181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 flipH="1">
            <a:off x="2743200" y="5943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mit Pfeil 23"/>
          <p:cNvCxnSpPr/>
          <p:nvPr/>
        </p:nvCxnSpPr>
        <p:spPr bwMode="auto">
          <a:xfrm>
            <a:off x="1981200" y="36576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Textfeld 24"/>
          <p:cNvSpPr txBox="1"/>
          <p:nvPr/>
        </p:nvSpPr>
        <p:spPr>
          <a:xfrm>
            <a:off x="1600200" y="365760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Ld</a:t>
            </a:r>
            <a:endParaRPr lang="de-DE" dirty="0"/>
          </a:p>
        </p:txBody>
      </p:sp>
      <p:sp>
        <p:nvSpPr>
          <p:cNvPr id="27" name="Textfeld 26"/>
          <p:cNvSpPr txBox="1"/>
          <p:nvPr/>
        </p:nvSpPr>
        <p:spPr>
          <a:xfrm>
            <a:off x="1371600" y="42672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</a:t>
            </a:r>
            <a:endParaRPr lang="de-DE" dirty="0"/>
          </a:p>
        </p:txBody>
      </p:sp>
      <p:sp>
        <p:nvSpPr>
          <p:cNvPr id="29" name="Textfeld 28"/>
          <p:cNvSpPr txBox="1"/>
          <p:nvPr/>
        </p:nvSpPr>
        <p:spPr>
          <a:xfrm>
            <a:off x="2966991" y="4267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34975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831850"/>
          </a:xfrm>
        </p:spPr>
        <p:txBody>
          <a:bodyPr/>
          <a:lstStyle/>
          <a:p>
            <a:r>
              <a:rPr lang="de-DE" dirty="0" smtClean="0"/>
              <a:t>Problem</a:t>
            </a:r>
            <a:r>
              <a:rPr lang="de-DE" dirty="0"/>
              <a:t>:</a:t>
            </a:r>
          </a:p>
          <a:p>
            <a:r>
              <a:rPr lang="de-DE" dirty="0"/>
              <a:t>Nach der steigenden Taktflanke wird der Eingang </a:t>
            </a:r>
            <a:r>
              <a:rPr lang="de-DE" dirty="0" smtClean="0"/>
              <a:t>gespeichert - OK. Das </a:t>
            </a:r>
            <a:r>
              <a:rPr lang="de-DE" dirty="0"/>
              <a:t>Flip-Flop aus einem Kondensator würde jede weitere Änderung am Eingang ebenfalls speichern, bzw. das anfangs gespeicherte Wert überschreiben, solange Taktsignal eins ist. </a:t>
            </a:r>
            <a:r>
              <a:rPr lang="de-DE" dirty="0" smtClean="0"/>
              <a:t>(</a:t>
            </a:r>
            <a:r>
              <a:rPr lang="de-DE" dirty="0" err="1" smtClean="0"/>
              <a:t>Race</a:t>
            </a:r>
            <a:r>
              <a:rPr lang="de-DE" dirty="0" smtClean="0"/>
              <a:t> </a:t>
            </a:r>
            <a:r>
              <a:rPr lang="de-DE" dirty="0" err="1" smtClean="0"/>
              <a:t>Condition</a:t>
            </a:r>
            <a:r>
              <a:rPr lang="de-DE" dirty="0" smtClean="0"/>
              <a:t>)</a:t>
            </a:r>
          </a:p>
          <a:p>
            <a:r>
              <a:rPr lang="de-DE" dirty="0" smtClean="0"/>
              <a:t>Der </a:t>
            </a:r>
            <a:r>
              <a:rPr lang="de-DE" dirty="0"/>
              <a:t>gespeicherte Zustand soll sich bis zur nächsten Talkflanke nicht ändern, auch wenn sich der Eingang </a:t>
            </a:r>
            <a:r>
              <a:rPr lang="de-DE" dirty="0" smtClean="0"/>
              <a:t>ändert</a:t>
            </a: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34</a:t>
            </a:fld>
            <a:endParaRPr lang="de-DE" altLang="de-DE"/>
          </a:p>
        </p:txBody>
      </p:sp>
      <p:cxnSp>
        <p:nvCxnSpPr>
          <p:cNvPr id="6" name="Gerade Verbindung 5"/>
          <p:cNvCxnSpPr/>
          <p:nvPr/>
        </p:nvCxnSpPr>
        <p:spPr bwMode="auto">
          <a:xfrm>
            <a:off x="990600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 flipV="1">
            <a:off x="1828800" y="4038600"/>
            <a:ext cx="4572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2286000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>
            <a:off x="2895600" y="4267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 flipH="1">
            <a:off x="2514600" y="5029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 flipH="1">
            <a:off x="2514600" y="5181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2895600" y="5181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 flipH="1">
            <a:off x="2743200" y="5943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mit Pfeil 23"/>
          <p:cNvCxnSpPr/>
          <p:nvPr/>
        </p:nvCxnSpPr>
        <p:spPr bwMode="auto">
          <a:xfrm>
            <a:off x="1981200" y="36576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Textfeld 24"/>
          <p:cNvSpPr txBox="1"/>
          <p:nvPr/>
        </p:nvSpPr>
        <p:spPr>
          <a:xfrm>
            <a:off x="1536080" y="36576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CLK</a:t>
            </a:r>
            <a:endParaRPr lang="de-DE" dirty="0"/>
          </a:p>
        </p:txBody>
      </p:sp>
      <p:sp>
        <p:nvSpPr>
          <p:cNvPr id="27" name="Textfeld 26"/>
          <p:cNvSpPr txBox="1"/>
          <p:nvPr/>
        </p:nvSpPr>
        <p:spPr>
          <a:xfrm>
            <a:off x="1371600" y="42672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</a:t>
            </a:r>
            <a:endParaRPr lang="de-DE" dirty="0"/>
          </a:p>
        </p:txBody>
      </p:sp>
      <p:sp>
        <p:nvSpPr>
          <p:cNvPr id="29" name="Textfeld 28"/>
          <p:cNvSpPr txBox="1"/>
          <p:nvPr/>
        </p:nvSpPr>
        <p:spPr>
          <a:xfrm>
            <a:off x="2966991" y="4267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</a:t>
            </a:r>
            <a:endParaRPr lang="de-DE" dirty="0"/>
          </a:p>
        </p:txBody>
      </p:sp>
      <p:cxnSp>
        <p:nvCxnSpPr>
          <p:cNvPr id="30" name="Gerade Verbindung 29"/>
          <p:cNvCxnSpPr/>
          <p:nvPr/>
        </p:nvCxnSpPr>
        <p:spPr bwMode="auto">
          <a:xfrm>
            <a:off x="5486400" y="4495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Gerade Verbindung 30"/>
          <p:cNvCxnSpPr/>
          <p:nvPr/>
        </p:nvCxnSpPr>
        <p:spPr bwMode="auto">
          <a:xfrm flipV="1">
            <a:off x="6096000" y="3886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Gerade Verbindung 31"/>
          <p:cNvCxnSpPr/>
          <p:nvPr/>
        </p:nvCxnSpPr>
        <p:spPr bwMode="auto">
          <a:xfrm>
            <a:off x="6096000" y="3886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Gerade Verbindung 32"/>
          <p:cNvCxnSpPr/>
          <p:nvPr/>
        </p:nvCxnSpPr>
        <p:spPr bwMode="auto">
          <a:xfrm flipV="1">
            <a:off x="6705600" y="3886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33"/>
          <p:cNvCxnSpPr/>
          <p:nvPr/>
        </p:nvCxnSpPr>
        <p:spPr bwMode="auto">
          <a:xfrm>
            <a:off x="6705600" y="4495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 Verbindung 34"/>
          <p:cNvCxnSpPr/>
          <p:nvPr/>
        </p:nvCxnSpPr>
        <p:spPr bwMode="auto">
          <a:xfrm flipV="1">
            <a:off x="7315200" y="3886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>
            <a:off x="7315200" y="3886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Gerade Verbindung 36"/>
          <p:cNvCxnSpPr/>
          <p:nvPr/>
        </p:nvCxnSpPr>
        <p:spPr bwMode="auto">
          <a:xfrm flipV="1">
            <a:off x="7924800" y="3886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Gerade Verbindung 37"/>
          <p:cNvCxnSpPr/>
          <p:nvPr/>
        </p:nvCxnSpPr>
        <p:spPr bwMode="auto">
          <a:xfrm>
            <a:off x="7924800" y="4495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5" name="Gruppieren 44"/>
          <p:cNvGrpSpPr/>
          <p:nvPr/>
        </p:nvGrpSpPr>
        <p:grpSpPr>
          <a:xfrm>
            <a:off x="6248400" y="4800600"/>
            <a:ext cx="152400" cy="609600"/>
            <a:chOff x="6096000" y="4800600"/>
            <a:chExt cx="152400" cy="609600"/>
          </a:xfrm>
        </p:grpSpPr>
        <p:cxnSp>
          <p:nvCxnSpPr>
            <p:cNvPr id="46" name="Gerade Verbindung 45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7" name="Gerade Verbindung 46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48" name="Gruppieren 47"/>
          <p:cNvGrpSpPr/>
          <p:nvPr/>
        </p:nvGrpSpPr>
        <p:grpSpPr>
          <a:xfrm flipH="1">
            <a:off x="6096000" y="4800600"/>
            <a:ext cx="152400" cy="609600"/>
            <a:chOff x="6096000" y="4800600"/>
            <a:chExt cx="152400" cy="609600"/>
          </a:xfrm>
        </p:grpSpPr>
        <p:cxnSp>
          <p:nvCxnSpPr>
            <p:cNvPr id="49" name="Gerade Verbindung 48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0" name="Gerade Verbindung 49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51" name="Gerade Verbindung 50"/>
          <p:cNvCxnSpPr/>
          <p:nvPr/>
        </p:nvCxnSpPr>
        <p:spPr bwMode="auto">
          <a:xfrm>
            <a:off x="6400800" y="4800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6400800" y="5410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Gerade Verbindung 54"/>
          <p:cNvCxnSpPr/>
          <p:nvPr/>
        </p:nvCxnSpPr>
        <p:spPr bwMode="auto">
          <a:xfrm>
            <a:off x="5181600" y="4800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 Verbindung 55"/>
          <p:cNvCxnSpPr/>
          <p:nvPr/>
        </p:nvCxnSpPr>
        <p:spPr bwMode="auto">
          <a:xfrm>
            <a:off x="5181600" y="5410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mit Pfeil 56"/>
          <p:cNvCxnSpPr/>
          <p:nvPr/>
        </p:nvCxnSpPr>
        <p:spPr bwMode="auto">
          <a:xfrm flipV="1">
            <a:off x="6096000" y="38862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Gerade Verbindung mit Pfeil 57"/>
          <p:cNvCxnSpPr/>
          <p:nvPr/>
        </p:nvCxnSpPr>
        <p:spPr bwMode="auto">
          <a:xfrm flipV="1">
            <a:off x="7315200" y="38862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mit Pfeil 58"/>
          <p:cNvCxnSpPr/>
          <p:nvPr/>
        </p:nvCxnSpPr>
        <p:spPr bwMode="auto">
          <a:xfrm>
            <a:off x="6096000" y="4572000"/>
            <a:ext cx="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0" name="Textfeld 59"/>
          <p:cNvSpPr txBox="1"/>
          <p:nvPr/>
        </p:nvSpPr>
        <p:spPr>
          <a:xfrm>
            <a:off x="5334000" y="51054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</a:t>
            </a:r>
            <a:endParaRPr lang="de-DE" dirty="0"/>
          </a:p>
        </p:txBody>
      </p:sp>
      <p:sp>
        <p:nvSpPr>
          <p:cNvPr id="61" name="Textfeld 60"/>
          <p:cNvSpPr txBox="1"/>
          <p:nvPr/>
        </p:nvSpPr>
        <p:spPr>
          <a:xfrm>
            <a:off x="5486400" y="41910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CLK</a:t>
            </a:r>
            <a:endParaRPr lang="de-DE" dirty="0"/>
          </a:p>
        </p:txBody>
      </p:sp>
      <p:cxnSp>
        <p:nvCxnSpPr>
          <p:cNvPr id="62" name="Gerade Verbindung 61"/>
          <p:cNvCxnSpPr/>
          <p:nvPr/>
        </p:nvCxnSpPr>
        <p:spPr bwMode="auto">
          <a:xfrm>
            <a:off x="5486400" y="6172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6" name="Gruppieren 65"/>
          <p:cNvGrpSpPr/>
          <p:nvPr/>
        </p:nvGrpSpPr>
        <p:grpSpPr>
          <a:xfrm>
            <a:off x="6629400" y="5562600"/>
            <a:ext cx="152400" cy="609600"/>
            <a:chOff x="6096000" y="4800600"/>
            <a:chExt cx="152400" cy="609600"/>
          </a:xfrm>
        </p:grpSpPr>
        <p:cxnSp>
          <p:nvCxnSpPr>
            <p:cNvPr id="67" name="Gerade Verbindung 66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8" name="Gerade Verbindung 67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69" name="Gruppieren 68"/>
          <p:cNvGrpSpPr/>
          <p:nvPr/>
        </p:nvGrpSpPr>
        <p:grpSpPr>
          <a:xfrm flipH="1">
            <a:off x="6477000" y="5562600"/>
            <a:ext cx="152400" cy="609600"/>
            <a:chOff x="6096000" y="4800600"/>
            <a:chExt cx="152400" cy="609600"/>
          </a:xfrm>
        </p:grpSpPr>
        <p:cxnSp>
          <p:nvCxnSpPr>
            <p:cNvPr id="70" name="Gerade Verbindung 69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1" name="Gerade Verbindung 70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72" name="Gerade Verbindung 71"/>
          <p:cNvCxnSpPr/>
          <p:nvPr/>
        </p:nvCxnSpPr>
        <p:spPr bwMode="auto">
          <a:xfrm>
            <a:off x="6781800" y="55626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>
            <a:off x="6781800" y="6172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>
            <a:off x="5486400" y="55626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" name="Textfeld 80"/>
          <p:cNvSpPr txBox="1"/>
          <p:nvPr/>
        </p:nvSpPr>
        <p:spPr>
          <a:xfrm>
            <a:off x="5334000" y="58674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</a:t>
            </a:r>
            <a:endParaRPr lang="de-DE" dirty="0"/>
          </a:p>
        </p:txBody>
      </p:sp>
      <p:cxnSp>
        <p:nvCxnSpPr>
          <p:cNvPr id="82" name="Gerade Verbindung mit Pfeil 81"/>
          <p:cNvCxnSpPr/>
          <p:nvPr/>
        </p:nvCxnSpPr>
        <p:spPr bwMode="auto">
          <a:xfrm>
            <a:off x="6248400" y="5105400"/>
            <a:ext cx="228600" cy="838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4" name="Gruppieren 83"/>
          <p:cNvGrpSpPr/>
          <p:nvPr/>
        </p:nvGrpSpPr>
        <p:grpSpPr>
          <a:xfrm>
            <a:off x="6781800" y="4800600"/>
            <a:ext cx="152400" cy="609600"/>
            <a:chOff x="6096000" y="4800600"/>
            <a:chExt cx="152400" cy="609600"/>
          </a:xfrm>
        </p:grpSpPr>
        <p:cxnSp>
          <p:nvCxnSpPr>
            <p:cNvPr id="85" name="Gerade Verbindung 84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6" name="Gerade Verbindung 85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87" name="Gruppieren 86"/>
          <p:cNvGrpSpPr/>
          <p:nvPr/>
        </p:nvGrpSpPr>
        <p:grpSpPr>
          <a:xfrm flipH="1">
            <a:off x="6629400" y="4800600"/>
            <a:ext cx="152400" cy="609600"/>
            <a:chOff x="6096000" y="4800600"/>
            <a:chExt cx="152400" cy="609600"/>
          </a:xfrm>
        </p:grpSpPr>
        <p:cxnSp>
          <p:nvCxnSpPr>
            <p:cNvPr id="88" name="Gerade Verbindung 87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9" name="Gerade Verbindung 88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92" name="Gerade Verbindung 91"/>
          <p:cNvCxnSpPr/>
          <p:nvPr/>
        </p:nvCxnSpPr>
        <p:spPr bwMode="auto">
          <a:xfrm>
            <a:off x="6934200" y="4800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2" name="Gerade Verbindung mit Pfeil 14341"/>
          <p:cNvCxnSpPr/>
          <p:nvPr/>
        </p:nvCxnSpPr>
        <p:spPr bwMode="auto">
          <a:xfrm flipV="1">
            <a:off x="6629400" y="5181600"/>
            <a:ext cx="15240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3" name="Abgerundetes Rechteck 14342"/>
          <p:cNvSpPr/>
          <p:nvPr/>
        </p:nvSpPr>
        <p:spPr bwMode="auto">
          <a:xfrm>
            <a:off x="6019800" y="3429000"/>
            <a:ext cx="762000" cy="3200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44" name="Textfeld 14343"/>
          <p:cNvSpPr txBox="1"/>
          <p:nvPr/>
        </p:nvSpPr>
        <p:spPr>
          <a:xfrm>
            <a:off x="6172200" y="3124200"/>
            <a:ext cx="10061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Transparent</a:t>
            </a:r>
            <a:endParaRPr lang="de-DE" dirty="0"/>
          </a:p>
        </p:txBody>
      </p:sp>
      <p:sp>
        <p:nvSpPr>
          <p:cNvPr id="4" name="Freihandform 3"/>
          <p:cNvSpPr/>
          <p:nvPr/>
        </p:nvSpPr>
        <p:spPr bwMode="auto">
          <a:xfrm>
            <a:off x="857073" y="2940159"/>
            <a:ext cx="3331507" cy="1374666"/>
          </a:xfrm>
          <a:custGeom>
            <a:avLst/>
            <a:gdLst>
              <a:gd name="connsiteX0" fmla="*/ 1695627 w 3331507"/>
              <a:gd name="connsiteY0" fmla="*/ 1098441 h 1374666"/>
              <a:gd name="connsiteX1" fmla="*/ 2571927 w 3331507"/>
              <a:gd name="connsiteY1" fmla="*/ 1047641 h 1374666"/>
              <a:gd name="connsiteX2" fmla="*/ 2508427 w 3331507"/>
              <a:gd name="connsiteY2" fmla="*/ 450741 h 1374666"/>
              <a:gd name="connsiteX3" fmla="*/ 235127 w 3331507"/>
              <a:gd name="connsiteY3" fmla="*/ 323741 h 1374666"/>
              <a:gd name="connsiteX4" fmla="*/ 374827 w 3331507"/>
              <a:gd name="connsiteY4" fmla="*/ 996841 h 1374666"/>
              <a:gd name="connsiteX5" fmla="*/ 2914827 w 3331507"/>
              <a:gd name="connsiteY5" fmla="*/ 1339741 h 1374666"/>
              <a:gd name="connsiteX6" fmla="*/ 3130727 w 3331507"/>
              <a:gd name="connsiteY6" fmla="*/ 158641 h 1374666"/>
              <a:gd name="connsiteX7" fmla="*/ 908227 w 3331507"/>
              <a:gd name="connsiteY7" fmla="*/ 44341 h 1374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31507" h="1374666">
                <a:moveTo>
                  <a:pt x="1695627" y="1098441"/>
                </a:moveTo>
                <a:cubicBezTo>
                  <a:pt x="2066043" y="1127016"/>
                  <a:pt x="2436460" y="1155591"/>
                  <a:pt x="2571927" y="1047641"/>
                </a:cubicBezTo>
                <a:cubicBezTo>
                  <a:pt x="2707394" y="939691"/>
                  <a:pt x="2897894" y="571391"/>
                  <a:pt x="2508427" y="450741"/>
                </a:cubicBezTo>
                <a:cubicBezTo>
                  <a:pt x="2118960" y="330091"/>
                  <a:pt x="590727" y="232724"/>
                  <a:pt x="235127" y="323741"/>
                </a:cubicBezTo>
                <a:cubicBezTo>
                  <a:pt x="-120473" y="414758"/>
                  <a:pt x="-71790" y="827508"/>
                  <a:pt x="374827" y="996841"/>
                </a:cubicBezTo>
                <a:cubicBezTo>
                  <a:pt x="821444" y="1166174"/>
                  <a:pt x="2455510" y="1479441"/>
                  <a:pt x="2914827" y="1339741"/>
                </a:cubicBezTo>
                <a:cubicBezTo>
                  <a:pt x="3374144" y="1200041"/>
                  <a:pt x="3465160" y="374541"/>
                  <a:pt x="3130727" y="158641"/>
                </a:cubicBezTo>
                <a:cubicBezTo>
                  <a:pt x="2796294" y="-57259"/>
                  <a:pt x="1852260" y="-6459"/>
                  <a:pt x="908227" y="44341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9905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831850"/>
          </a:xfrm>
        </p:spPr>
        <p:txBody>
          <a:bodyPr/>
          <a:lstStyle/>
          <a:p>
            <a:r>
              <a:rPr lang="de-DE" dirty="0" smtClean="0"/>
              <a:t>Lösung</a:t>
            </a:r>
          </a:p>
          <a:p>
            <a:r>
              <a:rPr lang="de-DE" dirty="0"/>
              <a:t>Z</a:t>
            </a:r>
            <a:r>
              <a:rPr lang="de-DE" dirty="0" smtClean="0"/>
              <a:t>wei </a:t>
            </a:r>
            <a:r>
              <a:rPr lang="de-DE" dirty="0"/>
              <a:t>DRAM Zellen hintereinander zu schalten</a:t>
            </a: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35</a:t>
            </a:fld>
            <a:endParaRPr lang="de-DE" altLang="de-DE"/>
          </a:p>
        </p:txBody>
      </p:sp>
      <p:cxnSp>
        <p:nvCxnSpPr>
          <p:cNvPr id="6" name="Gerade Verbindung 5"/>
          <p:cNvCxnSpPr/>
          <p:nvPr/>
        </p:nvCxnSpPr>
        <p:spPr bwMode="auto">
          <a:xfrm>
            <a:off x="990600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 flipV="1">
            <a:off x="1828800" y="4038600"/>
            <a:ext cx="4572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2286000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>
            <a:off x="2895600" y="4267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 flipH="1">
            <a:off x="2514600" y="5029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 flipH="1">
            <a:off x="2514600" y="5181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2895600" y="5181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 flipH="1">
            <a:off x="2743200" y="5943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mit Pfeil 23"/>
          <p:cNvCxnSpPr/>
          <p:nvPr/>
        </p:nvCxnSpPr>
        <p:spPr bwMode="auto">
          <a:xfrm>
            <a:off x="1981200" y="36576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Textfeld 24"/>
          <p:cNvSpPr txBox="1"/>
          <p:nvPr/>
        </p:nvSpPr>
        <p:spPr>
          <a:xfrm>
            <a:off x="1491196" y="3657600"/>
            <a:ext cx="5725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~CLK</a:t>
            </a:r>
            <a:endParaRPr lang="de-DE" dirty="0"/>
          </a:p>
        </p:txBody>
      </p:sp>
      <p:sp>
        <p:nvSpPr>
          <p:cNvPr id="27" name="Textfeld 26"/>
          <p:cNvSpPr txBox="1"/>
          <p:nvPr/>
        </p:nvSpPr>
        <p:spPr>
          <a:xfrm>
            <a:off x="1329121" y="42672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D1</a:t>
            </a:r>
            <a:endParaRPr lang="de-DE" dirty="0"/>
          </a:p>
        </p:txBody>
      </p:sp>
      <p:sp>
        <p:nvSpPr>
          <p:cNvPr id="29" name="Textfeld 28"/>
          <p:cNvSpPr txBox="1"/>
          <p:nvPr/>
        </p:nvSpPr>
        <p:spPr>
          <a:xfrm>
            <a:off x="2924512" y="42672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Q1</a:t>
            </a:r>
            <a:endParaRPr lang="de-DE" dirty="0"/>
          </a:p>
        </p:txBody>
      </p:sp>
      <p:cxnSp>
        <p:nvCxnSpPr>
          <p:cNvPr id="30" name="Gerade Verbindung 29"/>
          <p:cNvCxnSpPr/>
          <p:nvPr/>
        </p:nvCxnSpPr>
        <p:spPr bwMode="auto">
          <a:xfrm>
            <a:off x="5486400" y="4114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Gerade Verbindung 30"/>
          <p:cNvCxnSpPr/>
          <p:nvPr/>
        </p:nvCxnSpPr>
        <p:spPr bwMode="auto">
          <a:xfrm flipV="1">
            <a:off x="6096000" y="3505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Gerade Verbindung 31"/>
          <p:cNvCxnSpPr/>
          <p:nvPr/>
        </p:nvCxnSpPr>
        <p:spPr bwMode="auto">
          <a:xfrm>
            <a:off x="6096000" y="3505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Gerade Verbindung 32"/>
          <p:cNvCxnSpPr/>
          <p:nvPr/>
        </p:nvCxnSpPr>
        <p:spPr bwMode="auto">
          <a:xfrm flipV="1">
            <a:off x="6705600" y="3505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33"/>
          <p:cNvCxnSpPr/>
          <p:nvPr/>
        </p:nvCxnSpPr>
        <p:spPr bwMode="auto">
          <a:xfrm>
            <a:off x="6705600" y="4114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 Verbindung 34"/>
          <p:cNvCxnSpPr/>
          <p:nvPr/>
        </p:nvCxnSpPr>
        <p:spPr bwMode="auto">
          <a:xfrm flipV="1">
            <a:off x="7315200" y="3505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>
            <a:off x="7315200" y="3505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Gerade Verbindung 36"/>
          <p:cNvCxnSpPr/>
          <p:nvPr/>
        </p:nvCxnSpPr>
        <p:spPr bwMode="auto">
          <a:xfrm flipV="1">
            <a:off x="7924800" y="3505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Gerade Verbindung 37"/>
          <p:cNvCxnSpPr/>
          <p:nvPr/>
        </p:nvCxnSpPr>
        <p:spPr bwMode="auto">
          <a:xfrm>
            <a:off x="7924800" y="4114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5" name="Gruppieren 44"/>
          <p:cNvGrpSpPr/>
          <p:nvPr/>
        </p:nvGrpSpPr>
        <p:grpSpPr>
          <a:xfrm>
            <a:off x="6248400" y="4419600"/>
            <a:ext cx="152400" cy="609600"/>
            <a:chOff x="6096000" y="4800600"/>
            <a:chExt cx="152400" cy="609600"/>
          </a:xfrm>
        </p:grpSpPr>
        <p:cxnSp>
          <p:nvCxnSpPr>
            <p:cNvPr id="46" name="Gerade Verbindung 45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7" name="Gerade Verbindung 46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48" name="Gruppieren 47"/>
          <p:cNvGrpSpPr/>
          <p:nvPr/>
        </p:nvGrpSpPr>
        <p:grpSpPr>
          <a:xfrm flipH="1">
            <a:off x="6096000" y="4419600"/>
            <a:ext cx="152400" cy="609600"/>
            <a:chOff x="6096000" y="4800600"/>
            <a:chExt cx="152400" cy="609600"/>
          </a:xfrm>
        </p:grpSpPr>
        <p:cxnSp>
          <p:nvCxnSpPr>
            <p:cNvPr id="49" name="Gerade Verbindung 48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0" name="Gerade Verbindung 49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51" name="Gerade Verbindung 50"/>
          <p:cNvCxnSpPr/>
          <p:nvPr/>
        </p:nvCxnSpPr>
        <p:spPr bwMode="auto">
          <a:xfrm>
            <a:off x="6400800" y="4419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6400800" y="5029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Gerade Verbindung 54"/>
          <p:cNvCxnSpPr/>
          <p:nvPr/>
        </p:nvCxnSpPr>
        <p:spPr bwMode="auto">
          <a:xfrm>
            <a:off x="5181600" y="4419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 Verbindung 55"/>
          <p:cNvCxnSpPr/>
          <p:nvPr/>
        </p:nvCxnSpPr>
        <p:spPr bwMode="auto">
          <a:xfrm>
            <a:off x="5181600" y="5029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mit Pfeil 56"/>
          <p:cNvCxnSpPr/>
          <p:nvPr/>
        </p:nvCxnSpPr>
        <p:spPr bwMode="auto">
          <a:xfrm flipV="1">
            <a:off x="6096000" y="35052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Gerade Verbindung mit Pfeil 57"/>
          <p:cNvCxnSpPr/>
          <p:nvPr/>
        </p:nvCxnSpPr>
        <p:spPr bwMode="auto">
          <a:xfrm flipV="1">
            <a:off x="7315200" y="35052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mit Pfeil 58"/>
          <p:cNvCxnSpPr/>
          <p:nvPr/>
        </p:nvCxnSpPr>
        <p:spPr bwMode="auto">
          <a:xfrm>
            <a:off x="6096000" y="4191000"/>
            <a:ext cx="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0" name="Textfeld 59"/>
          <p:cNvSpPr txBox="1"/>
          <p:nvPr/>
        </p:nvSpPr>
        <p:spPr>
          <a:xfrm>
            <a:off x="5291521" y="47244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Q2</a:t>
            </a:r>
            <a:endParaRPr lang="de-DE" dirty="0"/>
          </a:p>
        </p:txBody>
      </p:sp>
      <p:sp>
        <p:nvSpPr>
          <p:cNvPr id="61" name="Textfeld 60"/>
          <p:cNvSpPr txBox="1"/>
          <p:nvPr/>
        </p:nvSpPr>
        <p:spPr>
          <a:xfrm>
            <a:off x="5486400" y="38100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CLK</a:t>
            </a:r>
            <a:endParaRPr lang="de-DE" dirty="0"/>
          </a:p>
        </p:txBody>
      </p:sp>
      <p:cxnSp>
        <p:nvCxnSpPr>
          <p:cNvPr id="62" name="Gerade Verbindung 61"/>
          <p:cNvCxnSpPr/>
          <p:nvPr/>
        </p:nvCxnSpPr>
        <p:spPr bwMode="auto">
          <a:xfrm>
            <a:off x="5486400" y="5791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6" name="Gruppieren 65"/>
          <p:cNvGrpSpPr/>
          <p:nvPr/>
        </p:nvGrpSpPr>
        <p:grpSpPr>
          <a:xfrm>
            <a:off x="6629400" y="5181600"/>
            <a:ext cx="152400" cy="609600"/>
            <a:chOff x="6096000" y="4800600"/>
            <a:chExt cx="152400" cy="609600"/>
          </a:xfrm>
        </p:grpSpPr>
        <p:cxnSp>
          <p:nvCxnSpPr>
            <p:cNvPr id="67" name="Gerade Verbindung 66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8" name="Gerade Verbindung 67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69" name="Gruppieren 68"/>
          <p:cNvGrpSpPr/>
          <p:nvPr/>
        </p:nvGrpSpPr>
        <p:grpSpPr>
          <a:xfrm flipH="1">
            <a:off x="6477000" y="5181600"/>
            <a:ext cx="152400" cy="609600"/>
            <a:chOff x="6096000" y="4800600"/>
            <a:chExt cx="152400" cy="609600"/>
          </a:xfrm>
        </p:grpSpPr>
        <p:cxnSp>
          <p:nvCxnSpPr>
            <p:cNvPr id="70" name="Gerade Verbindung 69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1" name="Gerade Verbindung 70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72" name="Gerade Verbindung 71"/>
          <p:cNvCxnSpPr/>
          <p:nvPr/>
        </p:nvCxnSpPr>
        <p:spPr bwMode="auto">
          <a:xfrm>
            <a:off x="6781800" y="51816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>
            <a:off x="6781800" y="5791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>
            <a:off x="5486400" y="51816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" name="Textfeld 80"/>
          <p:cNvSpPr txBox="1"/>
          <p:nvPr/>
        </p:nvSpPr>
        <p:spPr>
          <a:xfrm>
            <a:off x="5296330" y="5486400"/>
            <a:ext cx="3802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D1</a:t>
            </a:r>
            <a:endParaRPr lang="de-DE" dirty="0"/>
          </a:p>
        </p:txBody>
      </p:sp>
      <p:cxnSp>
        <p:nvCxnSpPr>
          <p:cNvPr id="82" name="Gerade Verbindung mit Pfeil 81"/>
          <p:cNvCxnSpPr/>
          <p:nvPr/>
        </p:nvCxnSpPr>
        <p:spPr bwMode="auto">
          <a:xfrm>
            <a:off x="6248400" y="4724400"/>
            <a:ext cx="228600" cy="1066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/>
          <p:nvPr/>
        </p:nvCxnSpPr>
        <p:spPr bwMode="auto">
          <a:xfrm>
            <a:off x="6400800" y="4419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4" name="Textfeld 14343"/>
          <p:cNvSpPr txBox="1"/>
          <p:nvPr/>
        </p:nvSpPr>
        <p:spPr>
          <a:xfrm rot="5400000">
            <a:off x="5760991" y="3078209"/>
            <a:ext cx="12518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Q2 </a:t>
            </a:r>
            <a:r>
              <a:rPr lang="de-DE" dirty="0" smtClean="0"/>
              <a:t>Transparent</a:t>
            </a:r>
            <a:endParaRPr lang="de-DE" dirty="0"/>
          </a:p>
        </p:txBody>
      </p:sp>
      <p:cxnSp>
        <p:nvCxnSpPr>
          <p:cNvPr id="64" name="Gerade Verbindung 63"/>
          <p:cNvCxnSpPr/>
          <p:nvPr/>
        </p:nvCxnSpPr>
        <p:spPr bwMode="auto">
          <a:xfrm>
            <a:off x="2895600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 flipV="1">
            <a:off x="3733800" y="4038600"/>
            <a:ext cx="4572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4191000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>
            <a:off x="4800600" y="4267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76"/>
          <p:cNvCxnSpPr/>
          <p:nvPr/>
        </p:nvCxnSpPr>
        <p:spPr bwMode="auto">
          <a:xfrm flipH="1">
            <a:off x="4419600" y="5029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 flipH="1">
            <a:off x="4419600" y="5181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78"/>
          <p:cNvCxnSpPr/>
          <p:nvPr/>
        </p:nvCxnSpPr>
        <p:spPr bwMode="auto">
          <a:xfrm>
            <a:off x="4800600" y="5181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 flipH="1">
            <a:off x="4648200" y="5943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Gerade Verbindung mit Pfeil 82"/>
          <p:cNvCxnSpPr/>
          <p:nvPr/>
        </p:nvCxnSpPr>
        <p:spPr bwMode="auto">
          <a:xfrm>
            <a:off x="3886200" y="36576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0" name="Textfeld 89"/>
          <p:cNvSpPr txBox="1"/>
          <p:nvPr/>
        </p:nvSpPr>
        <p:spPr>
          <a:xfrm>
            <a:off x="3441081" y="3657600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CLK</a:t>
            </a:r>
            <a:endParaRPr lang="de-DE" dirty="0"/>
          </a:p>
        </p:txBody>
      </p:sp>
      <p:sp>
        <p:nvSpPr>
          <p:cNvPr id="91" name="Textfeld 90"/>
          <p:cNvSpPr txBox="1"/>
          <p:nvPr/>
        </p:nvSpPr>
        <p:spPr>
          <a:xfrm>
            <a:off x="3234121" y="42672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D2</a:t>
            </a:r>
            <a:endParaRPr lang="de-DE" dirty="0"/>
          </a:p>
        </p:txBody>
      </p:sp>
      <p:sp>
        <p:nvSpPr>
          <p:cNvPr id="93" name="Textfeld 92"/>
          <p:cNvSpPr txBox="1"/>
          <p:nvPr/>
        </p:nvSpPr>
        <p:spPr>
          <a:xfrm>
            <a:off x="4829512" y="42672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Q2</a:t>
            </a:r>
            <a:endParaRPr lang="de-DE" dirty="0"/>
          </a:p>
        </p:txBody>
      </p:sp>
      <p:grpSp>
        <p:nvGrpSpPr>
          <p:cNvPr id="94" name="Gruppieren 93"/>
          <p:cNvGrpSpPr/>
          <p:nvPr/>
        </p:nvGrpSpPr>
        <p:grpSpPr>
          <a:xfrm>
            <a:off x="6858000" y="5943600"/>
            <a:ext cx="152400" cy="609600"/>
            <a:chOff x="6096000" y="4800600"/>
            <a:chExt cx="152400" cy="609600"/>
          </a:xfrm>
        </p:grpSpPr>
        <p:cxnSp>
          <p:nvCxnSpPr>
            <p:cNvPr id="95" name="Gerade Verbindung 94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6" name="Gerade Verbindung 95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97" name="Gruppieren 96"/>
          <p:cNvGrpSpPr/>
          <p:nvPr/>
        </p:nvGrpSpPr>
        <p:grpSpPr>
          <a:xfrm flipH="1">
            <a:off x="6705600" y="5943600"/>
            <a:ext cx="152400" cy="609600"/>
            <a:chOff x="6096000" y="4800600"/>
            <a:chExt cx="152400" cy="609600"/>
          </a:xfrm>
        </p:grpSpPr>
        <p:cxnSp>
          <p:nvCxnSpPr>
            <p:cNvPr id="98" name="Gerade Verbindung 97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9" name="Gerade Verbindung 98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00" name="Gerade Verbindung 99"/>
          <p:cNvCxnSpPr/>
          <p:nvPr/>
        </p:nvCxnSpPr>
        <p:spPr bwMode="auto">
          <a:xfrm>
            <a:off x="7010400" y="5943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100"/>
          <p:cNvCxnSpPr/>
          <p:nvPr/>
        </p:nvCxnSpPr>
        <p:spPr bwMode="auto">
          <a:xfrm>
            <a:off x="7010400" y="6553200"/>
            <a:ext cx="1447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Gerade Verbindung 101"/>
          <p:cNvCxnSpPr/>
          <p:nvPr/>
        </p:nvCxnSpPr>
        <p:spPr bwMode="auto">
          <a:xfrm>
            <a:off x="5791200" y="5943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Gerade Verbindung 102"/>
          <p:cNvCxnSpPr/>
          <p:nvPr/>
        </p:nvCxnSpPr>
        <p:spPr bwMode="auto">
          <a:xfrm>
            <a:off x="5791200" y="6553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4" name="Textfeld 103"/>
          <p:cNvSpPr txBox="1"/>
          <p:nvPr/>
        </p:nvSpPr>
        <p:spPr>
          <a:xfrm>
            <a:off x="5901121" y="62484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Q1</a:t>
            </a:r>
            <a:endParaRPr lang="de-DE" dirty="0"/>
          </a:p>
        </p:txBody>
      </p:sp>
      <p:cxnSp>
        <p:nvCxnSpPr>
          <p:cNvPr id="105" name="Gerade Verbindung 104"/>
          <p:cNvCxnSpPr/>
          <p:nvPr/>
        </p:nvCxnSpPr>
        <p:spPr bwMode="auto">
          <a:xfrm>
            <a:off x="7010400" y="59436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Gerade Verbindung mit Pfeil 105"/>
          <p:cNvCxnSpPr/>
          <p:nvPr/>
        </p:nvCxnSpPr>
        <p:spPr bwMode="auto">
          <a:xfrm>
            <a:off x="6705600" y="4114800"/>
            <a:ext cx="0" cy="1905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7" name="Textfeld 106"/>
          <p:cNvSpPr txBox="1"/>
          <p:nvPr/>
        </p:nvSpPr>
        <p:spPr>
          <a:xfrm rot="5400000">
            <a:off x="6370590" y="3078210"/>
            <a:ext cx="12518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Q1 </a:t>
            </a:r>
            <a:r>
              <a:rPr lang="de-DE" dirty="0" smtClean="0"/>
              <a:t>Transparent</a:t>
            </a:r>
            <a:endParaRPr lang="de-DE" dirty="0"/>
          </a:p>
        </p:txBody>
      </p:sp>
      <p:grpSp>
        <p:nvGrpSpPr>
          <p:cNvPr id="108" name="Gruppieren 107"/>
          <p:cNvGrpSpPr/>
          <p:nvPr/>
        </p:nvGrpSpPr>
        <p:grpSpPr>
          <a:xfrm flipH="1">
            <a:off x="7315200" y="4419600"/>
            <a:ext cx="152400" cy="609600"/>
            <a:chOff x="6096000" y="4800600"/>
            <a:chExt cx="152400" cy="609600"/>
          </a:xfrm>
        </p:grpSpPr>
        <p:cxnSp>
          <p:nvCxnSpPr>
            <p:cNvPr id="109" name="Gerade Verbindung 108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0" name="Gerade Verbindung 109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11" name="Gerade Verbindung mit Pfeil 110"/>
          <p:cNvCxnSpPr/>
          <p:nvPr/>
        </p:nvCxnSpPr>
        <p:spPr bwMode="auto">
          <a:xfrm>
            <a:off x="6477000" y="5791200"/>
            <a:ext cx="228600" cy="762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436287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305800" cy="3879850"/>
          </a:xfrm>
        </p:spPr>
        <p:txBody>
          <a:bodyPr/>
          <a:lstStyle/>
          <a:p>
            <a:r>
              <a:rPr lang="de-DE" dirty="0" smtClean="0"/>
              <a:t>Das </a:t>
            </a:r>
            <a:r>
              <a:rPr lang="de-DE" dirty="0"/>
              <a:t>Design von digitalen Grundkomponenten wie Flip Flops </a:t>
            </a:r>
            <a:r>
              <a:rPr lang="de-DE" dirty="0" smtClean="0"/>
              <a:t>oder Gates/RAM - analoge Elektronik.</a:t>
            </a:r>
          </a:p>
          <a:p>
            <a:r>
              <a:rPr lang="de-DE" dirty="0" smtClean="0"/>
              <a:t>Ausschließlich als ICs</a:t>
            </a:r>
            <a:endParaRPr lang="de-DE" dirty="0"/>
          </a:p>
          <a:p>
            <a:r>
              <a:rPr lang="de-DE" dirty="0" smtClean="0"/>
              <a:t>Entwurf </a:t>
            </a:r>
            <a:r>
              <a:rPr lang="de-DE" dirty="0"/>
              <a:t>von digitalen Schaltungen auf einem </a:t>
            </a:r>
            <a:r>
              <a:rPr lang="de-DE" dirty="0" smtClean="0"/>
              <a:t>FPGA/ASIC. </a:t>
            </a:r>
          </a:p>
          <a:p>
            <a:r>
              <a:rPr lang="de-DE" dirty="0" smtClean="0"/>
              <a:t>HDL </a:t>
            </a:r>
            <a:r>
              <a:rPr lang="de-DE" dirty="0"/>
              <a:t>Code </a:t>
            </a:r>
            <a:r>
              <a:rPr lang="de-DE" dirty="0" smtClean="0"/>
              <a:t>-&gt; Schaltung</a:t>
            </a:r>
          </a:p>
          <a:p>
            <a:r>
              <a:rPr lang="de-DE" dirty="0" smtClean="0"/>
              <a:t>1) Netzliste</a:t>
            </a:r>
          </a:p>
          <a:p>
            <a:r>
              <a:rPr lang="de-DE" dirty="0" smtClean="0"/>
              <a:t>2) Belegungsplan </a:t>
            </a:r>
            <a:r>
              <a:rPr lang="de-DE" dirty="0"/>
              <a:t>für die Komponenten </a:t>
            </a:r>
            <a:r>
              <a:rPr lang="de-DE" dirty="0" smtClean="0"/>
              <a:t>und die physikalischen Verbindungen</a:t>
            </a:r>
            <a:endParaRPr lang="de-DE" dirty="0"/>
          </a:p>
          <a:p>
            <a:r>
              <a:rPr lang="de-DE" dirty="0" smtClean="0"/>
              <a:t>3) Verbindungen/Schaltungen werden realisiert  </a:t>
            </a:r>
            <a:endParaRPr lang="de-DE" dirty="0"/>
          </a:p>
          <a:p>
            <a:r>
              <a:rPr lang="de-DE" dirty="0" smtClean="0"/>
              <a:t>Code anpassen, Realisierung</a:t>
            </a:r>
          </a:p>
          <a:p>
            <a:r>
              <a:rPr lang="de-DE" dirty="0" smtClean="0"/>
              <a:t>Ein </a:t>
            </a:r>
            <a:r>
              <a:rPr lang="de-DE" dirty="0"/>
              <a:t>Beispiel. Wir hätten einen 10GHz 8 Bit Zähler</a:t>
            </a:r>
            <a:r>
              <a:rPr lang="de-DE" dirty="0" smtClean="0"/>
              <a:t>.</a:t>
            </a: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36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79382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4032250"/>
          </a:xfrm>
        </p:spPr>
        <p:txBody>
          <a:bodyPr/>
          <a:lstStyle/>
          <a:p>
            <a:r>
              <a:rPr lang="de-DE" dirty="0" smtClean="0"/>
              <a:t>Wir: </a:t>
            </a:r>
            <a:r>
              <a:rPr lang="de-DE" dirty="0" smtClean="0"/>
              <a:t>Dezimalzahlen und </a:t>
            </a:r>
            <a:r>
              <a:rPr lang="de-DE" dirty="0" smtClean="0"/>
              <a:t>Alphabet</a:t>
            </a:r>
            <a:endParaRPr lang="de-DE" dirty="0" smtClean="0"/>
          </a:p>
          <a:p>
            <a:r>
              <a:rPr lang="de-DE" dirty="0" smtClean="0"/>
              <a:t>Elektronik: binäre Codes</a:t>
            </a:r>
          </a:p>
          <a:p>
            <a:r>
              <a:rPr lang="de-DE" dirty="0" smtClean="0"/>
              <a:t>Beispiel: Acht-Bit Zahlen</a:t>
            </a:r>
          </a:p>
          <a:p>
            <a:r>
              <a:rPr lang="de-DE" dirty="0"/>
              <a:t>Sie bestehen aus acht Stellen die entweder 0 oder 1 sein können. Jede Stelle nennen wir </a:t>
            </a:r>
            <a:r>
              <a:rPr lang="de-DE" dirty="0" smtClean="0"/>
              <a:t>ein Bit</a:t>
            </a:r>
          </a:p>
          <a:p>
            <a:r>
              <a:rPr lang="de-DE" dirty="0" smtClean="0"/>
              <a:t>8-Bit: 256 Kombinationen, Zahlen 0-255 oder -128 bis 127</a:t>
            </a:r>
          </a:p>
          <a:p>
            <a:r>
              <a:rPr lang="de-DE" dirty="0"/>
              <a:t>2^3 = 8</a:t>
            </a:r>
          </a:p>
          <a:p>
            <a:r>
              <a:rPr lang="de-DE" dirty="0"/>
              <a:t>2^4 = 16</a:t>
            </a:r>
          </a:p>
          <a:p>
            <a:r>
              <a:rPr lang="de-DE" dirty="0"/>
              <a:t>… </a:t>
            </a:r>
          </a:p>
          <a:p>
            <a:r>
              <a:rPr lang="de-DE" dirty="0"/>
              <a:t>2^10 =1024</a:t>
            </a:r>
          </a:p>
          <a:p>
            <a:r>
              <a:rPr lang="de-DE" dirty="0" smtClean="0"/>
              <a:t>2^(1N) </a:t>
            </a:r>
            <a:r>
              <a:rPr lang="de-DE" dirty="0"/>
              <a:t>~ 2^N x </a:t>
            </a:r>
            <a:r>
              <a:rPr lang="de-DE" dirty="0" smtClean="0"/>
              <a:t>1000 = 2^N </a:t>
            </a:r>
            <a:r>
              <a:rPr lang="de-DE" dirty="0" smtClean="0"/>
              <a:t>k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76856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4184650"/>
          </a:xfrm>
        </p:spPr>
        <p:txBody>
          <a:bodyPr/>
          <a:lstStyle/>
          <a:p>
            <a:r>
              <a:rPr lang="de-DE" dirty="0"/>
              <a:t>Warum werden in digitaler Elektronik binäre Codes benutzt?</a:t>
            </a:r>
          </a:p>
          <a:p>
            <a:r>
              <a:rPr lang="de-DE" dirty="0"/>
              <a:t>Nehmen wir an wir möchten zwei Zahlen bis zur Größe N </a:t>
            </a:r>
            <a:r>
              <a:rPr lang="de-DE" dirty="0" smtClean="0"/>
              <a:t>kodieren</a:t>
            </a:r>
            <a:endParaRPr lang="de-DE" dirty="0"/>
          </a:p>
          <a:p>
            <a:r>
              <a:rPr lang="de-DE" dirty="0" smtClean="0"/>
              <a:t>Wir brauchen </a:t>
            </a:r>
            <a:r>
              <a:rPr lang="de-DE" dirty="0" err="1" smtClean="0"/>
              <a:t>lnN</a:t>
            </a:r>
            <a:r>
              <a:rPr lang="de-DE" dirty="0" smtClean="0"/>
              <a:t>/</a:t>
            </a:r>
            <a:r>
              <a:rPr lang="de-DE" dirty="0" err="1" smtClean="0"/>
              <a:t>lnX</a:t>
            </a:r>
            <a:r>
              <a:rPr lang="de-DE" dirty="0" smtClean="0"/>
              <a:t> </a:t>
            </a:r>
            <a:r>
              <a:rPr lang="de-DE" dirty="0"/>
              <a:t>stellige </a:t>
            </a:r>
            <a:r>
              <a:rPr lang="de-DE" dirty="0" smtClean="0"/>
              <a:t>Codes</a:t>
            </a:r>
          </a:p>
          <a:p>
            <a:r>
              <a:rPr lang="de-DE" dirty="0"/>
              <a:t>In Falle von Binären Codes X = </a:t>
            </a:r>
            <a:r>
              <a:rPr lang="de-DE" dirty="0" smtClean="0"/>
              <a:t>2</a:t>
            </a:r>
          </a:p>
          <a:p>
            <a:r>
              <a:rPr lang="de-DE" dirty="0" smtClean="0"/>
              <a:t>Für eine Zahl </a:t>
            </a:r>
            <a:r>
              <a:rPr lang="de-DE" dirty="0"/>
              <a:t>bis 256 brauchen wir einen achtstelligen Code für X = 2 und etwa fünfstelligen für X = 3</a:t>
            </a:r>
            <a:r>
              <a:rPr lang="de-DE" dirty="0" smtClean="0"/>
              <a:t>.</a:t>
            </a:r>
          </a:p>
          <a:p>
            <a:r>
              <a:rPr lang="de-DE" dirty="0"/>
              <a:t>Operation zwischen den zwei </a:t>
            </a:r>
            <a:r>
              <a:rPr lang="de-DE" dirty="0" smtClean="0"/>
              <a:t>Zahlen</a:t>
            </a:r>
          </a:p>
          <a:p>
            <a:r>
              <a:rPr lang="de-DE" dirty="0" smtClean="0"/>
              <a:t>Die </a:t>
            </a:r>
            <a:r>
              <a:rPr lang="de-DE" dirty="0"/>
              <a:t>Komplexität eines Bit-Operators </a:t>
            </a:r>
            <a:r>
              <a:rPr lang="de-DE" dirty="0" smtClean="0"/>
              <a:t>steht </a:t>
            </a:r>
            <a:r>
              <a:rPr lang="de-DE" dirty="0"/>
              <a:t>im Zusammenhang mit der Größe der </a:t>
            </a:r>
            <a:r>
              <a:rPr lang="de-DE" dirty="0" smtClean="0"/>
              <a:t>Ergebnistabelle</a:t>
            </a:r>
          </a:p>
          <a:p>
            <a:r>
              <a:rPr lang="de-DE" dirty="0"/>
              <a:t>In Fall von Binären Codes </a:t>
            </a:r>
            <a:r>
              <a:rPr lang="de-DE" dirty="0" smtClean="0"/>
              <a:t>gibt es für </a:t>
            </a:r>
            <a:r>
              <a:rPr lang="de-DE" dirty="0"/>
              <a:t>zwei Eingangsvariablen vier Möglichkeiten, also vier Zeilen. Im allgeneinen Fall </a:t>
            </a:r>
            <a:r>
              <a:rPr lang="de-DE" dirty="0" smtClean="0"/>
              <a:t>- X^2 </a:t>
            </a:r>
            <a:r>
              <a:rPr lang="de-DE" dirty="0"/>
              <a:t>Zeilen</a:t>
            </a:r>
            <a:r>
              <a:rPr lang="de-DE" dirty="0" smtClean="0"/>
              <a:t>.</a:t>
            </a:r>
          </a:p>
          <a:p>
            <a:r>
              <a:rPr lang="de-DE" dirty="0" smtClean="0"/>
              <a:t>Elektronik </a:t>
            </a:r>
            <a:r>
              <a:rPr lang="de-DE" dirty="0"/>
              <a:t>hätte </a:t>
            </a:r>
            <a:r>
              <a:rPr lang="de-DE" dirty="0" smtClean="0"/>
              <a:t>die </a:t>
            </a:r>
            <a:r>
              <a:rPr lang="de-DE" dirty="0"/>
              <a:t>Größe</a:t>
            </a:r>
            <a:r>
              <a:rPr lang="de-DE" dirty="0" smtClean="0"/>
              <a:t>:</a:t>
            </a:r>
          </a:p>
          <a:p>
            <a:r>
              <a:rPr lang="de-DE" dirty="0" err="1"/>
              <a:t>lnN</a:t>
            </a:r>
            <a:r>
              <a:rPr lang="de-DE" dirty="0"/>
              <a:t>/</a:t>
            </a:r>
            <a:r>
              <a:rPr lang="de-DE" dirty="0" err="1"/>
              <a:t>lnX</a:t>
            </a:r>
            <a:r>
              <a:rPr lang="de-DE" dirty="0"/>
              <a:t> * </a:t>
            </a:r>
            <a:r>
              <a:rPr lang="de-DE" dirty="0" smtClean="0"/>
              <a:t>X^2</a:t>
            </a:r>
          </a:p>
          <a:p>
            <a:r>
              <a:rPr lang="de-DE" dirty="0"/>
              <a:t>Diese Funktion hat ein Minimum in der Nähe </a:t>
            </a:r>
            <a:r>
              <a:rPr lang="de-DE" dirty="0" smtClean="0"/>
              <a:t>von 2</a:t>
            </a:r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578068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4184650"/>
          </a:xfrm>
        </p:spPr>
        <p:txBody>
          <a:bodyPr/>
          <a:lstStyle/>
          <a:p>
            <a:r>
              <a:rPr lang="de-DE" dirty="0" smtClean="0"/>
              <a:t>In digitalen </a:t>
            </a:r>
            <a:r>
              <a:rPr lang="de-DE" dirty="0"/>
              <a:t>Schaltungen werden die Ziffern 0 oder 1 in Form von </a:t>
            </a:r>
            <a:r>
              <a:rPr lang="de-DE" dirty="0" smtClean="0"/>
              <a:t>elektrischen Potentialen </a:t>
            </a:r>
            <a:r>
              <a:rPr lang="de-DE" dirty="0" smtClean="0"/>
              <a:t>dargestellt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021398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4184650"/>
          </a:xfrm>
        </p:spPr>
        <p:txBody>
          <a:bodyPr/>
          <a:lstStyle/>
          <a:p>
            <a:r>
              <a:rPr lang="de-DE" dirty="0" smtClean="0"/>
              <a:t>Annahme: acht-Bit </a:t>
            </a:r>
            <a:r>
              <a:rPr lang="de-DE" dirty="0"/>
              <a:t>Zahlen. </a:t>
            </a:r>
          </a:p>
          <a:p>
            <a:r>
              <a:rPr lang="de-DE" dirty="0"/>
              <a:t>Die folgenden Operationen zwischen den Zahlen werden oft gebraucht:</a:t>
            </a:r>
          </a:p>
          <a:p>
            <a:r>
              <a:rPr lang="de-DE" dirty="0"/>
              <a:t>Addition, Subtraktion, Vergleich (Größer als, Gleichheit), </a:t>
            </a:r>
            <a:r>
              <a:rPr lang="de-DE" dirty="0" smtClean="0"/>
              <a:t>Multiplikation</a:t>
            </a:r>
          </a:p>
          <a:p>
            <a:r>
              <a:rPr lang="de-DE" dirty="0"/>
              <a:t>Das Ergebnis der Addition und </a:t>
            </a:r>
            <a:r>
              <a:rPr lang="de-DE" dirty="0" smtClean="0"/>
              <a:t>der Subtraktion </a:t>
            </a:r>
            <a:r>
              <a:rPr lang="de-DE" dirty="0"/>
              <a:t>sind 8-bit Zahlen </a:t>
            </a:r>
            <a:r>
              <a:rPr lang="de-DE" dirty="0" smtClean="0"/>
              <a:t>(kein </a:t>
            </a:r>
            <a:r>
              <a:rPr lang="de-DE" dirty="0"/>
              <a:t>Übertrag), das Ergebnis der Multiplikation ist 16 Bit Zahl, und die Ergebnisse von </a:t>
            </a:r>
            <a:r>
              <a:rPr lang="de-DE" dirty="0" smtClean="0"/>
              <a:t>Vergleichen sind binäre Zahlen, </a:t>
            </a:r>
            <a:r>
              <a:rPr lang="de-DE" dirty="0"/>
              <a:t>bzw. </a:t>
            </a:r>
            <a:r>
              <a:rPr lang="de-DE" dirty="0" smtClean="0"/>
              <a:t>Boolesche Variablen</a:t>
            </a:r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7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988244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136650"/>
          </a:xfrm>
        </p:spPr>
        <p:txBody>
          <a:bodyPr/>
          <a:lstStyle/>
          <a:p>
            <a:r>
              <a:rPr lang="de-DE" dirty="0" smtClean="0"/>
              <a:t>Komparator</a:t>
            </a:r>
          </a:p>
          <a:p>
            <a:r>
              <a:rPr lang="de-DE" dirty="0"/>
              <a:t>Wahrheitstabelle</a:t>
            </a:r>
            <a:endParaRPr lang="de-DE" dirty="0" smtClean="0"/>
          </a:p>
          <a:p>
            <a:r>
              <a:rPr lang="de-DE" dirty="0"/>
              <a:t>E</a:t>
            </a:r>
            <a:r>
              <a:rPr lang="de-DE" dirty="0" smtClean="0"/>
              <a:t>ine </a:t>
            </a:r>
            <a:r>
              <a:rPr lang="de-DE" dirty="0"/>
              <a:t>Zeile für jede </a:t>
            </a:r>
            <a:r>
              <a:rPr lang="de-DE" dirty="0" smtClean="0"/>
              <a:t>Zahlenkombination</a:t>
            </a:r>
          </a:p>
          <a:p>
            <a:r>
              <a:rPr lang="de-DE" dirty="0" smtClean="0"/>
              <a:t>256 </a:t>
            </a:r>
            <a:r>
              <a:rPr lang="de-DE" dirty="0"/>
              <a:t>x 256 = 2^16 </a:t>
            </a:r>
            <a:r>
              <a:rPr lang="de-DE" dirty="0" smtClean="0"/>
              <a:t>Kombinationen -&gt; </a:t>
            </a:r>
            <a:r>
              <a:rPr lang="de-DE" dirty="0"/>
              <a:t>2^16 Zeilen.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8</a:t>
            </a:fld>
            <a:endParaRPr lang="de-DE" altLang="de-DE"/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6654227"/>
              </p:ext>
            </p:extLst>
          </p:nvPr>
        </p:nvGraphicFramePr>
        <p:xfrm>
          <a:off x="457199" y="2387600"/>
          <a:ext cx="8305809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a7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a6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a5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a4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a3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a2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a1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a0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b7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b6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b5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b4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b3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b2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E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5995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4184650"/>
          </a:xfrm>
        </p:spPr>
        <p:txBody>
          <a:bodyPr/>
          <a:lstStyle/>
          <a:p>
            <a:r>
              <a:rPr lang="de-DE" dirty="0" smtClean="0"/>
              <a:t>Wir </a:t>
            </a:r>
            <a:r>
              <a:rPr lang="de-DE" dirty="0"/>
              <a:t>definieren UND (Konjunktion) Funktion </a:t>
            </a:r>
            <a:r>
              <a:rPr lang="de-DE" dirty="0" smtClean="0"/>
              <a:t>n </a:t>
            </a:r>
            <a:r>
              <a:rPr lang="de-DE" dirty="0"/>
              <a:t>Variablen als Funktion mit dem Wert 1 wenn alle Variablen 1 sind.</a:t>
            </a:r>
          </a:p>
          <a:p>
            <a:r>
              <a:rPr lang="de-DE" dirty="0"/>
              <a:t>Das Zeichen für Konjunktion ist ^ oder * oder &amp;</a:t>
            </a:r>
          </a:p>
          <a:p>
            <a:r>
              <a:rPr lang="de-DE" dirty="0"/>
              <a:t>Konjunktion entspricht der Umgangssprache: Ergebnis ist wahr (=1) wenn </a:t>
            </a:r>
            <a:r>
              <a:rPr lang="de-DE" dirty="0" smtClean="0"/>
              <a:t>X0 </a:t>
            </a:r>
            <a:r>
              <a:rPr lang="de-DE" dirty="0"/>
              <a:t>und X2 und … </a:t>
            </a:r>
            <a:r>
              <a:rPr lang="de-DE" dirty="0" smtClean="0"/>
              <a:t>Xn-1 </a:t>
            </a:r>
            <a:r>
              <a:rPr lang="de-DE" dirty="0"/>
              <a:t>wahr sind.  </a:t>
            </a:r>
          </a:p>
          <a:p>
            <a:r>
              <a:rPr lang="de-DE" dirty="0"/>
              <a:t>Wir definieren auch ODER Verknüpfung (Disjunktion) mit dem Ergebnis null nur wenn alle Variablen null sind.</a:t>
            </a:r>
          </a:p>
          <a:p>
            <a:r>
              <a:rPr lang="de-DE" dirty="0"/>
              <a:t>Das Zeichen für Disjunktion ist v oder + oder |</a:t>
            </a:r>
          </a:p>
          <a:p>
            <a:r>
              <a:rPr lang="de-DE" dirty="0"/>
              <a:t>Es entspricht dem Satz: Ergebnis ist wahr (=1) wenn X1 oder … </a:t>
            </a:r>
            <a:r>
              <a:rPr lang="de-DE" dirty="0" err="1"/>
              <a:t>Xn</a:t>
            </a:r>
            <a:r>
              <a:rPr lang="de-DE" dirty="0"/>
              <a:t> wahr sind</a:t>
            </a:r>
            <a:r>
              <a:rPr lang="de-DE" dirty="0" smtClean="0"/>
              <a:t>.</a:t>
            </a:r>
          </a:p>
          <a:p>
            <a:r>
              <a:rPr lang="de-DE" dirty="0" smtClean="0"/>
              <a:t>Boolesche und gewöhnliche Logik sind </a:t>
            </a:r>
            <a:r>
              <a:rPr lang="de-DE" dirty="0" smtClean="0"/>
              <a:t>„dual“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9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99075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DSSMALL2_2">
  <a:themeElements>
    <a:clrScheme name="SDSSMALL2_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DSSMALL2_2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SDSSMALL2_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SDSSMALL2_2</Template>
  <TotalTime>0</TotalTime>
  <Words>2015</Words>
  <Application>Microsoft Office PowerPoint</Application>
  <PresentationFormat>Bildschirmpräsentation (4:3)</PresentationFormat>
  <Paragraphs>533</Paragraphs>
  <Slides>36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36</vt:i4>
      </vt:variant>
    </vt:vector>
  </HeadingPairs>
  <TitlesOfParts>
    <vt:vector size="37" baseType="lpstr">
      <vt:lpstr>SDSSMALL2_2</vt:lpstr>
      <vt:lpstr>Design digitaler Schaltkreise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University Mannheim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Ivan Peric</dc:creator>
  <cp:lastModifiedBy>ivan</cp:lastModifiedBy>
  <cp:revision>1369</cp:revision>
  <dcterms:created xsi:type="dcterms:W3CDTF">2010-08-30T10:07:17Z</dcterms:created>
  <dcterms:modified xsi:type="dcterms:W3CDTF">2015-04-26T22:33:20Z</dcterms:modified>
</cp:coreProperties>
</file>